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1"/>
  </p:notesMasterIdLst>
  <p:sldIdLst>
    <p:sldId id="256" r:id="rId2"/>
    <p:sldId id="257" r:id="rId3"/>
    <p:sldId id="258" r:id="rId4"/>
    <p:sldId id="260" r:id="rId5"/>
    <p:sldId id="261" r:id="rId6"/>
    <p:sldId id="262" r:id="rId7"/>
    <p:sldId id="263" r:id="rId8"/>
    <p:sldId id="265" r:id="rId9"/>
    <p:sldId id="266" r:id="rId10"/>
    <p:sldId id="267" r:id="rId11"/>
    <p:sldId id="272" r:id="rId12"/>
    <p:sldId id="268" r:id="rId13"/>
    <p:sldId id="269" r:id="rId14"/>
    <p:sldId id="270" r:id="rId15"/>
    <p:sldId id="271" r:id="rId16"/>
    <p:sldId id="299" r:id="rId17"/>
    <p:sldId id="273" r:id="rId18"/>
    <p:sldId id="274" r:id="rId19"/>
    <p:sldId id="275" r:id="rId20"/>
    <p:sldId id="276" r:id="rId21"/>
    <p:sldId id="298" r:id="rId22"/>
    <p:sldId id="278" r:id="rId23"/>
    <p:sldId id="279" r:id="rId24"/>
    <p:sldId id="280" r:id="rId25"/>
    <p:sldId id="281" r:id="rId26"/>
    <p:sldId id="283" r:id="rId27"/>
    <p:sldId id="282" r:id="rId28"/>
    <p:sldId id="285" r:id="rId29"/>
    <p:sldId id="286" r:id="rId30"/>
    <p:sldId id="284" r:id="rId31"/>
    <p:sldId id="287" r:id="rId32"/>
    <p:sldId id="297" r:id="rId33"/>
    <p:sldId id="289" r:id="rId34"/>
    <p:sldId id="290" r:id="rId35"/>
    <p:sldId id="293" r:id="rId36"/>
    <p:sldId id="292" r:id="rId37"/>
    <p:sldId id="294" r:id="rId38"/>
    <p:sldId id="295" r:id="rId39"/>
    <p:sldId id="296" r:id="rId40"/>
  </p:sldIdLst>
  <p:sldSz cx="9144000" cy="6858000" type="screen4x3"/>
  <p:notesSz cx="6858000" cy="994727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D083AE6-46FA-4A59-8FB0-9F97EB10719F}" styleName="Светлый стиль 3 - акцент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6576" autoAdjust="0"/>
  </p:normalViewPr>
  <p:slideViewPr>
    <p:cSldViewPr>
      <p:cViewPr varScale="1">
        <p:scale>
          <a:sx n="110" d="100"/>
          <a:sy n="110" d="100"/>
        </p:scale>
        <p:origin x="164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7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661881823197233E-2"/>
          <c:y val="5.1047358374322047E-2"/>
          <c:w val="0.85691096051056059"/>
          <c:h val="0.84064252601081824"/>
        </c:manualLayout>
      </c:layout>
      <c:pie3DChart>
        <c:varyColors val="1"/>
        <c:ser>
          <c:idx val="0"/>
          <c:order val="0"/>
          <c:tx>
            <c:strRef>
              <c:f>Лист1!$B$1</c:f>
              <c:strCache>
                <c:ptCount val="1"/>
                <c:pt idx="0">
                  <c:v>Столбец1</c:v>
                </c:pt>
              </c:strCache>
            </c:strRef>
          </c:tx>
          <c:explosion val="33"/>
          <c:dPt>
            <c:idx val="0"/>
            <c:bubble3D val="0"/>
            <c:spPr>
              <a:solidFill>
                <a:schemeClr val="accent2">
                  <a:alpha val="90000"/>
                </a:schemeClr>
              </a:solidFill>
              <a:ln w="19050">
                <a:solidFill>
                  <a:schemeClr val="accent2">
                    <a:lumMod val="75000"/>
                  </a:schemeClr>
                </a:solidFill>
              </a:ln>
              <a:effectLst>
                <a:innerShdw blurRad="114300">
                  <a:schemeClr val="accent2">
                    <a:lumMod val="75000"/>
                  </a:schemeClr>
                </a:innerShdw>
              </a:effectLst>
              <a:scene3d>
                <a:camera prst="orthographicFront"/>
                <a:lightRig rig="threePt" dir="t"/>
              </a:scene3d>
              <a:sp3d contourW="19050" prstMaterial="flat">
                <a:contourClr>
                  <a:schemeClr val="accent2">
                    <a:lumMod val="75000"/>
                  </a:schemeClr>
                </a:contourClr>
              </a:sp3d>
            </c:spPr>
            <c:extLst>
              <c:ext xmlns:c16="http://schemas.microsoft.com/office/drawing/2014/chart" uri="{C3380CC4-5D6E-409C-BE32-E72D297353CC}">
                <c16:uniqueId val="{00000003-653C-4E77-8490-A6DED811871C}"/>
              </c:ext>
            </c:extLst>
          </c:dPt>
          <c:dPt>
            <c:idx val="1"/>
            <c:bubble3D val="0"/>
            <c:spPr>
              <a:solidFill>
                <a:schemeClr val="accent4">
                  <a:alpha val="90000"/>
                </a:schemeClr>
              </a:solidFill>
              <a:ln w="19050">
                <a:solidFill>
                  <a:schemeClr val="accent4">
                    <a:lumMod val="75000"/>
                  </a:schemeClr>
                </a:solidFill>
              </a:ln>
              <a:effectLst>
                <a:innerShdw blurRad="114300">
                  <a:schemeClr val="accent4">
                    <a:lumMod val="75000"/>
                  </a:schemeClr>
                </a:innerShdw>
              </a:effectLst>
              <a:scene3d>
                <a:camera prst="orthographicFront"/>
                <a:lightRig rig="threePt" dir="t"/>
              </a:scene3d>
              <a:sp3d contourW="19050" prstMaterial="flat">
                <a:contourClr>
                  <a:schemeClr val="accent4">
                    <a:lumMod val="75000"/>
                  </a:schemeClr>
                </a:contourClr>
              </a:sp3d>
            </c:spPr>
            <c:extLst>
              <c:ext xmlns:c16="http://schemas.microsoft.com/office/drawing/2014/chart" uri="{C3380CC4-5D6E-409C-BE32-E72D297353CC}">
                <c16:uniqueId val="{00000004-653C-4E77-8490-A6DED811871C}"/>
              </c:ext>
            </c:extLst>
          </c:dPt>
          <c:dPt>
            <c:idx val="2"/>
            <c:bubble3D val="0"/>
            <c:spPr>
              <a:solidFill>
                <a:schemeClr val="accent6">
                  <a:alpha val="90000"/>
                </a:schemeClr>
              </a:solidFill>
              <a:ln w="19050">
                <a:solidFill>
                  <a:schemeClr val="accent6">
                    <a:lumMod val="75000"/>
                  </a:schemeClr>
                </a:solidFill>
              </a:ln>
              <a:effectLst>
                <a:innerShdw blurRad="114300">
                  <a:schemeClr val="accent6">
                    <a:lumMod val="75000"/>
                  </a:schemeClr>
                </a:innerShdw>
              </a:effectLst>
              <a:scene3d>
                <a:camera prst="orthographicFront"/>
                <a:lightRig rig="threePt" dir="t"/>
              </a:scene3d>
              <a:sp3d contourW="19050" prstMaterial="flat">
                <a:contourClr>
                  <a:schemeClr val="accent6">
                    <a:lumMod val="75000"/>
                  </a:schemeClr>
                </a:contourClr>
              </a:sp3d>
            </c:spPr>
            <c:extLst>
              <c:ext xmlns:c16="http://schemas.microsoft.com/office/drawing/2014/chart" uri="{C3380CC4-5D6E-409C-BE32-E72D297353CC}">
                <c16:uniqueId val="{00000001-653C-4E77-8490-A6DED811871C}"/>
              </c:ext>
            </c:extLst>
          </c:dPt>
          <c:dPt>
            <c:idx val="3"/>
            <c:bubble3D val="0"/>
            <c:spPr>
              <a:solidFill>
                <a:schemeClr val="accent2">
                  <a:lumMod val="60000"/>
                  <a:alpha val="90000"/>
                </a:schemeClr>
              </a:solidFill>
              <a:ln w="19050">
                <a:solidFill>
                  <a:schemeClr val="accent2">
                    <a:lumMod val="60000"/>
                    <a:lumMod val="75000"/>
                  </a:schemeClr>
                </a:solidFill>
              </a:ln>
              <a:effectLst>
                <a:innerShdw blurRad="114300">
                  <a:schemeClr val="accent2">
                    <a:lumMod val="60000"/>
                    <a:lumMod val="75000"/>
                  </a:schemeClr>
                </a:innerShdw>
              </a:effectLst>
              <a:scene3d>
                <a:camera prst="orthographicFront"/>
                <a:lightRig rig="threePt" dir="t"/>
              </a:scene3d>
              <a:sp3d contourW="19050" prstMaterial="flat">
                <a:contourClr>
                  <a:schemeClr val="accent2">
                    <a:lumMod val="60000"/>
                    <a:lumMod val="75000"/>
                  </a:schemeClr>
                </a:contourClr>
              </a:sp3d>
            </c:spPr>
            <c:extLst>
              <c:ext xmlns:c16="http://schemas.microsoft.com/office/drawing/2014/chart" uri="{C3380CC4-5D6E-409C-BE32-E72D297353CC}">
                <c16:uniqueId val="{00000002-653C-4E77-8490-A6DED811871C}"/>
              </c:ext>
            </c:extLst>
          </c:dPt>
          <c:dPt>
            <c:idx val="4"/>
            <c:bubble3D val="0"/>
            <c:spPr>
              <a:solidFill>
                <a:schemeClr val="accent4">
                  <a:lumMod val="60000"/>
                  <a:alpha val="90000"/>
                </a:schemeClr>
              </a:solidFill>
              <a:ln w="19050">
                <a:solidFill>
                  <a:schemeClr val="accent4">
                    <a:lumMod val="60000"/>
                    <a:lumMod val="75000"/>
                  </a:schemeClr>
                </a:solidFill>
              </a:ln>
              <a:effectLst>
                <a:innerShdw blurRad="114300">
                  <a:schemeClr val="accent4">
                    <a:lumMod val="60000"/>
                    <a:lumMod val="75000"/>
                  </a:schemeClr>
                </a:innerShdw>
              </a:effectLst>
              <a:scene3d>
                <a:camera prst="orthographicFront"/>
                <a:lightRig rig="threePt" dir="t"/>
              </a:scene3d>
              <a:sp3d contourW="19050" prstMaterial="flat">
                <a:contourClr>
                  <a:schemeClr val="accent4">
                    <a:lumMod val="60000"/>
                    <a:lumMod val="75000"/>
                  </a:schemeClr>
                </a:contourClr>
              </a:sp3d>
            </c:spPr>
            <c:extLst>
              <c:ext xmlns:c16="http://schemas.microsoft.com/office/drawing/2014/chart" uri="{C3380CC4-5D6E-409C-BE32-E72D297353CC}">
                <c16:uniqueId val="{00000007-653C-4E77-8490-A6DED811871C}"/>
              </c:ext>
            </c:extLst>
          </c:dPt>
          <c:dPt>
            <c:idx val="5"/>
            <c:bubble3D val="0"/>
            <c:spPr>
              <a:solidFill>
                <a:schemeClr val="accent6">
                  <a:lumMod val="60000"/>
                  <a:alpha val="90000"/>
                </a:schemeClr>
              </a:solidFill>
              <a:ln w="19050">
                <a:solidFill>
                  <a:schemeClr val="accent6">
                    <a:lumMod val="60000"/>
                    <a:lumMod val="75000"/>
                  </a:schemeClr>
                </a:solidFill>
              </a:ln>
              <a:effectLst>
                <a:innerShdw blurRad="114300">
                  <a:schemeClr val="accent6">
                    <a:lumMod val="60000"/>
                    <a:lumMod val="75000"/>
                  </a:schemeClr>
                </a:innerShdw>
              </a:effectLst>
              <a:scene3d>
                <a:camera prst="orthographicFront"/>
                <a:lightRig rig="threePt" dir="t"/>
              </a:scene3d>
              <a:sp3d contourW="19050" prstMaterial="flat">
                <a:contourClr>
                  <a:schemeClr val="accent6">
                    <a:lumMod val="60000"/>
                    <a:lumMod val="75000"/>
                  </a:schemeClr>
                </a:contourClr>
              </a:sp3d>
            </c:spPr>
            <c:extLst>
              <c:ext xmlns:c16="http://schemas.microsoft.com/office/drawing/2014/chart" uri="{C3380CC4-5D6E-409C-BE32-E72D297353CC}">
                <c16:uniqueId val="{00000006-653C-4E77-8490-A6DED811871C}"/>
              </c:ext>
            </c:extLst>
          </c:dPt>
          <c:dPt>
            <c:idx val="6"/>
            <c:bubble3D val="0"/>
            <c:spPr>
              <a:solidFill>
                <a:schemeClr val="accent2">
                  <a:lumMod val="80000"/>
                  <a:lumOff val="20000"/>
                  <a:alpha val="90000"/>
                </a:schemeClr>
              </a:solidFill>
              <a:ln w="19050">
                <a:solidFill>
                  <a:schemeClr val="accent2">
                    <a:lumMod val="80000"/>
                    <a:lumOff val="20000"/>
                    <a:lumMod val="75000"/>
                  </a:schemeClr>
                </a:solidFill>
              </a:ln>
              <a:effectLst>
                <a:innerShdw blurRad="114300">
                  <a:schemeClr val="accent2">
                    <a:lumMod val="80000"/>
                    <a:lumOff val="20000"/>
                    <a:lumMod val="75000"/>
                  </a:schemeClr>
                </a:innerShdw>
              </a:effectLst>
              <a:scene3d>
                <a:camera prst="orthographicFront"/>
                <a:lightRig rig="threePt" dir="t"/>
              </a:scene3d>
              <a:sp3d contourW="19050" prstMaterial="flat">
                <a:contourClr>
                  <a:schemeClr val="accent2">
                    <a:lumMod val="80000"/>
                    <a:lumOff val="20000"/>
                    <a:lumMod val="75000"/>
                  </a:schemeClr>
                </a:contourClr>
              </a:sp3d>
            </c:spPr>
            <c:extLst>
              <c:ext xmlns:c16="http://schemas.microsoft.com/office/drawing/2014/chart" uri="{C3380CC4-5D6E-409C-BE32-E72D297353CC}">
                <c16:uniqueId val="{00000005-653C-4E77-8490-A6DED811871C}"/>
              </c:ext>
            </c:extLst>
          </c:dPt>
          <c:dLbls>
            <c:dLbl>
              <c:idx val="0"/>
              <c:tx>
                <c:rich>
                  <a:bodyPr rot="0" spcFirstLastPara="1" vertOverflow="clip" horzOverflow="clip" vert="horz" wrap="square" lIns="38100" tIns="19050" rIns="38100" bIns="19050" anchor="ctr" anchorCtr="1">
                    <a:spAutoFit/>
                  </a:bodyPr>
                  <a:lstStyle/>
                  <a:p>
                    <a:pPr>
                      <a:defRPr sz="900" b="0" i="0" u="none" strike="noStrike" kern="1200" baseline="0">
                        <a:solidFill>
                          <a:schemeClr val="accent2"/>
                        </a:solidFill>
                        <a:effectLst/>
                        <a:latin typeface="+mn-lt"/>
                        <a:ea typeface="+mn-ea"/>
                        <a:cs typeface="+mn-cs"/>
                      </a:defRPr>
                    </a:pPr>
                    <a:fld id="{08F1AA06-2CD1-4700-9547-7C53B65D7A37}" type="CATEGORYNAME">
                      <a:rPr lang="ru-RU"/>
                      <a:pPr>
                        <a:defRPr sz="900"/>
                      </a:pPr>
                      <a:t>[ИМЯ КАТЕГОРИИ]</a:t>
                    </a:fld>
                    <a:r>
                      <a:rPr lang="ru-RU" baseline="0"/>
                      <a:t>
</a:t>
                    </a:r>
                    <a:fld id="{FB1277D7-3874-4BC0-9F9F-C8BAE378DF40}" type="PERCENTAGE">
                      <a:rPr lang="ru-RU" baseline="0" smtClean="0"/>
                      <a:pPr>
                        <a:defRPr sz="900"/>
                      </a:pPr>
                      <a:t>[ПРОЦЕНТ]</a:t>
                    </a:fld>
                    <a:r>
                      <a:rPr lang="ru-RU" baseline="0"/>
                      <a:t>, 112930,0 тыс.руб.</a:t>
                    </a:r>
                  </a:p>
                </c:rich>
              </c:tx>
              <c:spPr>
                <a:solidFill>
                  <a:prstClr val="white">
                    <a:alpha val="90000"/>
                  </a:prstClr>
                </a:solidFill>
                <a:ln w="12700" cap="flat" cmpd="sng" algn="ctr">
                  <a:solidFill>
                    <a:srgbClr val="9F2936"/>
                  </a:solidFill>
                  <a:round/>
                </a:ln>
                <a:effectLst>
                  <a:outerShdw blurRad="50800" dist="38100" dir="2700000" algn="tl" rotWithShape="0">
                    <a:srgbClr val="9F2936">
                      <a:lumMod val="75000"/>
                      <a:alpha val="40000"/>
                    </a:srgbClr>
                  </a:outerShdw>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accent2"/>
                      </a:solidFill>
                      <a:effectLst/>
                      <a:latin typeface="+mn-lt"/>
                      <a:ea typeface="+mn-ea"/>
                      <a:cs typeface="+mn-cs"/>
                    </a:defRPr>
                  </a:pPr>
                  <a:endParaRPr lang="ru-RU"/>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solidFill>
                      <a:schemeClr val="lt1">
                        <a:alpha val="90000"/>
                      </a:schemeClr>
                    </a:solidFill>
                    <a:ln w="12700" cap="flat" cmpd="sng" algn="ctr">
                      <a:solidFill>
                        <a:schemeClr val="accent2"/>
                      </a:solidFill>
                      <a:round/>
                    </a:ln>
                  </c15:spPr>
                  <c15:dlblFieldTable/>
                  <c15:showDataLabelsRange val="0"/>
                </c:ext>
                <c:ext xmlns:c16="http://schemas.microsoft.com/office/drawing/2014/chart" uri="{C3380CC4-5D6E-409C-BE32-E72D297353CC}">
                  <c16:uniqueId val="{00000003-653C-4E77-8490-A6DED811871C}"/>
                </c:ext>
              </c:extLst>
            </c:dLbl>
            <c:dLbl>
              <c:idx val="1"/>
              <c:tx>
                <c:rich>
                  <a:bodyPr rot="0" spcFirstLastPara="1" vertOverflow="clip" horzOverflow="clip" vert="horz" wrap="square" lIns="38100" tIns="19050" rIns="38100" bIns="19050" anchor="ctr" anchorCtr="1">
                    <a:spAutoFit/>
                  </a:bodyPr>
                  <a:lstStyle/>
                  <a:p>
                    <a:pPr>
                      <a:defRPr sz="900" b="0" i="0" u="none" strike="noStrike" kern="1200" baseline="0">
                        <a:solidFill>
                          <a:schemeClr val="accent2"/>
                        </a:solidFill>
                        <a:effectLst/>
                        <a:latin typeface="+mn-lt"/>
                        <a:ea typeface="+mn-ea"/>
                        <a:cs typeface="+mn-cs"/>
                      </a:defRPr>
                    </a:pPr>
                    <a:fld id="{A9EA88B8-F940-4A4D-93A1-EC4FCD26F140}" type="CATEGORYNAME">
                      <a:rPr lang="ru-RU"/>
                      <a:pPr>
                        <a:defRPr sz="900">
                          <a:solidFill>
                            <a:schemeClr val="accent2"/>
                          </a:solidFill>
                        </a:defRPr>
                      </a:pPr>
                      <a:t>[ИМЯ КАТЕГОРИИ]</a:t>
                    </a:fld>
                    <a:r>
                      <a:rPr lang="ru-RU" baseline="0"/>
                      <a:t>
</a:t>
                    </a:r>
                    <a:fld id="{F57073DC-BAA7-44F6-8EAE-FB3FFE52A7A7}" type="PERCENTAGE">
                      <a:rPr lang="ru-RU" baseline="0" smtClean="0"/>
                      <a:pPr>
                        <a:defRPr sz="900">
                          <a:solidFill>
                            <a:schemeClr val="accent2"/>
                          </a:solidFill>
                        </a:defRPr>
                      </a:pPr>
                      <a:t>[ПРОЦЕНТ]</a:t>
                    </a:fld>
                    <a:r>
                      <a:rPr lang="ru-RU" baseline="0"/>
                      <a:t>, 50,0 тыс.руб.</a:t>
                    </a:r>
                  </a:p>
                </c:rich>
              </c:tx>
              <c:spPr>
                <a:solidFill>
                  <a:prstClr val="white">
                    <a:alpha val="90000"/>
                  </a:prstClr>
                </a:solidFill>
                <a:ln w="12700" cap="flat" cmpd="sng" algn="ctr">
                  <a:solidFill>
                    <a:srgbClr val="9F2936"/>
                  </a:solidFill>
                  <a:round/>
                </a:ln>
                <a:effectLst>
                  <a:outerShdw blurRad="50800" dist="38100" dir="2700000" algn="tl" rotWithShape="0">
                    <a:srgbClr val="9F2936">
                      <a:lumMod val="75000"/>
                      <a:alpha val="40000"/>
                    </a:srgbClr>
                  </a:outerShdw>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accent2"/>
                      </a:solidFill>
                      <a:effectLst/>
                      <a:latin typeface="+mn-lt"/>
                      <a:ea typeface="+mn-ea"/>
                      <a:cs typeface="+mn-cs"/>
                    </a:defRPr>
                  </a:pPr>
                  <a:endParaRPr lang="ru-RU"/>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solidFill>
                      <a:schemeClr val="lt1">
                        <a:alpha val="90000"/>
                      </a:schemeClr>
                    </a:solidFill>
                    <a:ln w="12700" cap="flat" cmpd="sng" algn="ctr">
                      <a:solidFill>
                        <a:schemeClr val="accent2"/>
                      </a:solidFill>
                      <a:round/>
                    </a:ln>
                  </c15:spPr>
                  <c15:dlblFieldTable/>
                  <c15:showDataLabelsRange val="0"/>
                </c:ext>
                <c:ext xmlns:c16="http://schemas.microsoft.com/office/drawing/2014/chart" uri="{C3380CC4-5D6E-409C-BE32-E72D297353CC}">
                  <c16:uniqueId val="{00000004-653C-4E77-8490-A6DED811871C}"/>
                </c:ext>
              </c:extLst>
            </c:dLbl>
            <c:dLbl>
              <c:idx val="2"/>
              <c:tx>
                <c:rich>
                  <a:bodyPr rot="0" spcFirstLastPara="1" vertOverflow="clip" horzOverflow="clip" vert="horz" wrap="square" lIns="38100" tIns="19050" rIns="38100" bIns="19050" anchor="ctr" anchorCtr="1">
                    <a:spAutoFit/>
                  </a:bodyPr>
                  <a:lstStyle/>
                  <a:p>
                    <a:pPr>
                      <a:defRPr sz="900" b="0" i="0" u="none" strike="noStrike" kern="1200" baseline="0">
                        <a:solidFill>
                          <a:schemeClr val="accent2"/>
                        </a:solidFill>
                        <a:effectLst/>
                        <a:latin typeface="+mn-lt"/>
                        <a:ea typeface="+mn-ea"/>
                        <a:cs typeface="+mn-cs"/>
                      </a:defRPr>
                    </a:pPr>
                    <a:fld id="{6A0C919B-F69F-4715-8B45-291B30F9ABD2}" type="CATEGORYNAME">
                      <a:rPr lang="ru-RU"/>
                      <a:pPr>
                        <a:defRPr sz="900">
                          <a:solidFill>
                            <a:schemeClr val="accent2"/>
                          </a:solidFill>
                        </a:defRPr>
                      </a:pPr>
                      <a:t>[ИМЯ КАТЕГОРИИ]</a:t>
                    </a:fld>
                    <a:r>
                      <a:rPr lang="ru-RU" baseline="0"/>
                      <a:t>
</a:t>
                    </a:r>
                    <a:fld id="{F109DF03-EB29-4CA8-9C8D-89D747C3B07F}" type="PERCENTAGE">
                      <a:rPr lang="ru-RU" baseline="0" smtClean="0"/>
                      <a:pPr>
                        <a:defRPr sz="900">
                          <a:solidFill>
                            <a:schemeClr val="accent2"/>
                          </a:solidFill>
                        </a:defRPr>
                      </a:pPr>
                      <a:t>[ПРОЦЕНТ]</a:t>
                    </a:fld>
                    <a:r>
                      <a:rPr lang="ru-RU" baseline="0"/>
                      <a:t>, 46733,3 тыс.руб.</a:t>
                    </a:r>
                  </a:p>
                </c:rich>
              </c:tx>
              <c:spPr>
                <a:solidFill>
                  <a:prstClr val="white">
                    <a:alpha val="90000"/>
                  </a:prstClr>
                </a:solidFill>
                <a:ln w="12700" cap="flat" cmpd="sng" algn="ctr">
                  <a:solidFill>
                    <a:srgbClr val="9F2936"/>
                  </a:solidFill>
                  <a:round/>
                </a:ln>
                <a:effectLst>
                  <a:outerShdw blurRad="50800" dist="38100" dir="2700000" algn="tl" rotWithShape="0">
                    <a:srgbClr val="9F2936">
                      <a:lumMod val="75000"/>
                      <a:alpha val="40000"/>
                    </a:srgbClr>
                  </a:outerShdw>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accent2"/>
                      </a:solidFill>
                      <a:effectLst/>
                      <a:latin typeface="+mn-lt"/>
                      <a:ea typeface="+mn-ea"/>
                      <a:cs typeface="+mn-cs"/>
                    </a:defRPr>
                  </a:pPr>
                  <a:endParaRPr lang="ru-RU"/>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solidFill>
                      <a:schemeClr val="lt1">
                        <a:alpha val="90000"/>
                      </a:schemeClr>
                    </a:solidFill>
                    <a:ln w="12700" cap="flat" cmpd="sng" algn="ctr">
                      <a:solidFill>
                        <a:schemeClr val="accent2"/>
                      </a:solidFill>
                      <a:round/>
                    </a:ln>
                  </c15:spPr>
                  <c15:dlblFieldTable/>
                  <c15:showDataLabelsRange val="0"/>
                </c:ext>
                <c:ext xmlns:c16="http://schemas.microsoft.com/office/drawing/2014/chart" uri="{C3380CC4-5D6E-409C-BE32-E72D297353CC}">
                  <c16:uniqueId val="{00000001-653C-4E77-8490-A6DED811871C}"/>
                </c:ext>
              </c:extLst>
            </c:dLbl>
            <c:dLbl>
              <c:idx val="3"/>
              <c:tx>
                <c:rich>
                  <a:bodyPr rot="0" spcFirstLastPara="1" vertOverflow="clip" horzOverflow="clip" vert="horz" wrap="square" lIns="38100" tIns="19050" rIns="38100" bIns="19050" anchor="ctr" anchorCtr="1">
                    <a:spAutoFit/>
                  </a:bodyPr>
                  <a:lstStyle/>
                  <a:p>
                    <a:pPr>
                      <a:defRPr sz="900" b="0" i="0" u="none" strike="noStrike" kern="1200" baseline="0">
                        <a:solidFill>
                          <a:schemeClr val="accent2"/>
                        </a:solidFill>
                        <a:effectLst/>
                        <a:latin typeface="+mn-lt"/>
                        <a:ea typeface="+mn-ea"/>
                        <a:cs typeface="+mn-cs"/>
                      </a:defRPr>
                    </a:pPr>
                    <a:fld id="{9426B7D7-2F40-404A-8A84-93830D082122}" type="CATEGORYNAME">
                      <a:rPr lang="ru-RU"/>
                      <a:pPr>
                        <a:defRPr sz="900">
                          <a:solidFill>
                            <a:schemeClr val="accent2"/>
                          </a:solidFill>
                        </a:defRPr>
                      </a:pPr>
                      <a:t>[ИМЯ КАТЕГОРИИ]</a:t>
                    </a:fld>
                    <a:r>
                      <a:rPr lang="ru-RU" baseline="0"/>
                      <a:t>
</a:t>
                    </a:r>
                    <a:fld id="{9FDE72D4-3816-4B66-B062-5275CBFF66FC}" type="PERCENTAGE">
                      <a:rPr lang="ru-RU" baseline="0" smtClean="0"/>
                      <a:pPr>
                        <a:defRPr sz="900">
                          <a:solidFill>
                            <a:schemeClr val="accent2"/>
                          </a:solidFill>
                        </a:defRPr>
                      </a:pPr>
                      <a:t>[ПРОЦЕНТ]</a:t>
                    </a:fld>
                    <a:r>
                      <a:rPr lang="ru-RU" baseline="0"/>
                      <a:t>, 92378,7 тыс.руб.</a:t>
                    </a:r>
                  </a:p>
                </c:rich>
              </c:tx>
              <c:spPr>
                <a:solidFill>
                  <a:prstClr val="white">
                    <a:alpha val="90000"/>
                  </a:prstClr>
                </a:solidFill>
                <a:ln w="12700" cap="flat" cmpd="sng" algn="ctr">
                  <a:solidFill>
                    <a:srgbClr val="9F2936"/>
                  </a:solidFill>
                  <a:round/>
                </a:ln>
                <a:effectLst>
                  <a:outerShdw blurRad="50800" dist="38100" dir="2700000" algn="tl" rotWithShape="0">
                    <a:srgbClr val="9F2936">
                      <a:lumMod val="75000"/>
                      <a:alpha val="40000"/>
                    </a:srgbClr>
                  </a:outerShdw>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accent2"/>
                      </a:solidFill>
                      <a:effectLst/>
                      <a:latin typeface="+mn-lt"/>
                      <a:ea typeface="+mn-ea"/>
                      <a:cs typeface="+mn-cs"/>
                    </a:defRPr>
                  </a:pPr>
                  <a:endParaRPr lang="ru-RU"/>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solidFill>
                      <a:schemeClr val="lt1">
                        <a:alpha val="90000"/>
                      </a:schemeClr>
                    </a:solidFill>
                    <a:ln w="12700" cap="flat" cmpd="sng" algn="ctr">
                      <a:solidFill>
                        <a:schemeClr val="accent2"/>
                      </a:solidFill>
                      <a:round/>
                    </a:ln>
                  </c15:spPr>
                  <c15:dlblFieldTable/>
                  <c15:showDataLabelsRange val="0"/>
                </c:ext>
                <c:ext xmlns:c16="http://schemas.microsoft.com/office/drawing/2014/chart" uri="{C3380CC4-5D6E-409C-BE32-E72D297353CC}">
                  <c16:uniqueId val="{00000002-653C-4E77-8490-A6DED811871C}"/>
                </c:ext>
              </c:extLst>
            </c:dLbl>
            <c:dLbl>
              <c:idx val="4"/>
              <c:tx>
                <c:rich>
                  <a:bodyPr rot="0" spcFirstLastPara="1" vertOverflow="clip" horzOverflow="clip" vert="horz" wrap="square" lIns="38100" tIns="19050" rIns="38100" bIns="19050" anchor="ctr" anchorCtr="1">
                    <a:spAutoFit/>
                  </a:bodyPr>
                  <a:lstStyle/>
                  <a:p>
                    <a:pPr>
                      <a:defRPr sz="900" b="0" i="0" u="none" strike="noStrike" kern="1200" baseline="0">
                        <a:solidFill>
                          <a:schemeClr val="accent2"/>
                        </a:solidFill>
                        <a:effectLst/>
                        <a:latin typeface="+mn-lt"/>
                        <a:ea typeface="+mn-ea"/>
                        <a:cs typeface="+mn-cs"/>
                      </a:defRPr>
                    </a:pPr>
                    <a:fld id="{2D4E0BBB-D024-4CA1-A269-DFE8C03263A3}" type="CATEGORYNAME">
                      <a:rPr lang="ru-RU"/>
                      <a:pPr>
                        <a:defRPr sz="900">
                          <a:solidFill>
                            <a:schemeClr val="accent2"/>
                          </a:solidFill>
                        </a:defRPr>
                      </a:pPr>
                      <a:t>[ИМЯ КАТЕГОРИИ]</a:t>
                    </a:fld>
                    <a:r>
                      <a:rPr lang="ru-RU" baseline="0"/>
                      <a:t>
</a:t>
                    </a:r>
                    <a:fld id="{F0F90B44-E324-49F5-87DC-39C19C43B9FA}" type="PERCENTAGE">
                      <a:rPr lang="ru-RU" baseline="0" smtClean="0"/>
                      <a:pPr>
                        <a:defRPr sz="900">
                          <a:solidFill>
                            <a:schemeClr val="accent2"/>
                          </a:solidFill>
                        </a:defRPr>
                      </a:pPr>
                      <a:t>[ПРОЦЕНТ]</a:t>
                    </a:fld>
                    <a:r>
                      <a:rPr lang="ru-RU" baseline="0"/>
                      <a:t>, 4846,0 тыс.руб.</a:t>
                    </a:r>
                  </a:p>
                </c:rich>
              </c:tx>
              <c:spPr>
                <a:solidFill>
                  <a:prstClr val="white">
                    <a:alpha val="90000"/>
                  </a:prstClr>
                </a:solidFill>
                <a:ln w="12700" cap="flat" cmpd="sng" algn="ctr">
                  <a:solidFill>
                    <a:srgbClr val="9F2936"/>
                  </a:solidFill>
                  <a:round/>
                </a:ln>
                <a:effectLst>
                  <a:outerShdw blurRad="50800" dist="38100" dir="2700000" algn="tl" rotWithShape="0">
                    <a:srgbClr val="9F2936">
                      <a:lumMod val="75000"/>
                      <a:alpha val="40000"/>
                    </a:srgbClr>
                  </a:outerShdw>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accent2"/>
                      </a:solidFill>
                      <a:effectLst/>
                      <a:latin typeface="+mn-lt"/>
                      <a:ea typeface="+mn-ea"/>
                      <a:cs typeface="+mn-cs"/>
                    </a:defRPr>
                  </a:pPr>
                  <a:endParaRPr lang="ru-RU"/>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solidFill>
                      <a:schemeClr val="lt1">
                        <a:alpha val="90000"/>
                      </a:schemeClr>
                    </a:solidFill>
                    <a:ln w="12700" cap="flat" cmpd="sng" algn="ctr">
                      <a:solidFill>
                        <a:schemeClr val="accent2"/>
                      </a:solidFill>
                      <a:round/>
                    </a:ln>
                  </c15:spPr>
                  <c15:dlblFieldTable/>
                  <c15:showDataLabelsRange val="0"/>
                </c:ext>
                <c:ext xmlns:c16="http://schemas.microsoft.com/office/drawing/2014/chart" uri="{C3380CC4-5D6E-409C-BE32-E72D297353CC}">
                  <c16:uniqueId val="{00000007-653C-4E77-8490-A6DED811871C}"/>
                </c:ext>
              </c:extLst>
            </c:dLbl>
            <c:dLbl>
              <c:idx val="5"/>
              <c:tx>
                <c:rich>
                  <a:bodyPr rot="0" spcFirstLastPara="1" vertOverflow="clip" horzOverflow="clip" vert="horz" wrap="square" lIns="38100" tIns="19050" rIns="38100" bIns="19050" anchor="ctr" anchorCtr="1">
                    <a:spAutoFit/>
                  </a:bodyPr>
                  <a:lstStyle/>
                  <a:p>
                    <a:pPr>
                      <a:defRPr sz="900" b="0" i="0" u="none" strike="noStrike" kern="1200" baseline="0">
                        <a:solidFill>
                          <a:schemeClr val="accent2"/>
                        </a:solidFill>
                        <a:effectLst/>
                        <a:latin typeface="+mn-lt"/>
                        <a:ea typeface="+mn-ea"/>
                        <a:cs typeface="+mn-cs"/>
                      </a:defRPr>
                    </a:pPr>
                    <a:fld id="{09A015E8-B329-4480-B097-4DC886369E43}" type="CATEGORYNAME">
                      <a:rPr lang="ru-RU"/>
                      <a:pPr>
                        <a:defRPr sz="900">
                          <a:solidFill>
                            <a:schemeClr val="accent2"/>
                          </a:solidFill>
                        </a:defRPr>
                      </a:pPr>
                      <a:t>[ИМЯ КАТЕГОРИИ]</a:t>
                    </a:fld>
                    <a:r>
                      <a:rPr lang="ru-RU" baseline="0" dirty="0"/>
                      <a:t>
</a:t>
                    </a:r>
                    <a:fld id="{63283044-BD4A-473C-BE27-7467883B59C2}" type="PERCENTAGE">
                      <a:rPr lang="ru-RU" baseline="0" smtClean="0"/>
                      <a:pPr>
                        <a:defRPr sz="900">
                          <a:solidFill>
                            <a:schemeClr val="accent2"/>
                          </a:solidFill>
                        </a:defRPr>
                      </a:pPr>
                      <a:t>[ПРОЦЕНТ]</a:t>
                    </a:fld>
                    <a:r>
                      <a:rPr lang="ru-RU" baseline="0" dirty="0"/>
                      <a:t>, 60344,2 </a:t>
                    </a:r>
                    <a:r>
                      <a:rPr lang="ru-RU" baseline="0" dirty="0" err="1"/>
                      <a:t>тыс.руб</a:t>
                    </a:r>
                    <a:r>
                      <a:rPr lang="ru-RU" baseline="0" dirty="0"/>
                      <a:t>.</a:t>
                    </a:r>
                  </a:p>
                </c:rich>
              </c:tx>
              <c:spPr>
                <a:solidFill>
                  <a:prstClr val="white">
                    <a:alpha val="90000"/>
                  </a:prstClr>
                </a:solidFill>
                <a:ln w="12700" cap="flat" cmpd="sng" algn="ctr">
                  <a:solidFill>
                    <a:srgbClr val="9F2936"/>
                  </a:solidFill>
                  <a:round/>
                </a:ln>
                <a:effectLst>
                  <a:outerShdw blurRad="50800" dist="38100" dir="2700000" algn="tl" rotWithShape="0">
                    <a:srgbClr val="9F2936">
                      <a:lumMod val="75000"/>
                      <a:alpha val="40000"/>
                    </a:srgbClr>
                  </a:outerShdw>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accent2"/>
                      </a:solidFill>
                      <a:effectLst/>
                      <a:latin typeface="+mn-lt"/>
                      <a:ea typeface="+mn-ea"/>
                      <a:cs typeface="+mn-cs"/>
                    </a:defRPr>
                  </a:pPr>
                  <a:endParaRPr lang="ru-RU"/>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solidFill>
                      <a:schemeClr val="lt1">
                        <a:alpha val="90000"/>
                      </a:schemeClr>
                    </a:solidFill>
                    <a:ln w="12700" cap="flat" cmpd="sng" algn="ctr">
                      <a:solidFill>
                        <a:schemeClr val="accent2"/>
                      </a:solidFill>
                      <a:round/>
                    </a:ln>
                  </c15:spPr>
                  <c15:dlblFieldTable/>
                  <c15:showDataLabelsRange val="0"/>
                </c:ext>
                <c:ext xmlns:c16="http://schemas.microsoft.com/office/drawing/2014/chart" uri="{C3380CC4-5D6E-409C-BE32-E72D297353CC}">
                  <c16:uniqueId val="{00000006-653C-4E77-8490-A6DED811871C}"/>
                </c:ext>
              </c:extLst>
            </c:dLbl>
            <c:dLbl>
              <c:idx val="6"/>
              <c:tx>
                <c:rich>
                  <a:bodyPr rot="0" spcFirstLastPara="1" vertOverflow="clip" horzOverflow="clip" vert="horz" wrap="square" lIns="38100" tIns="19050" rIns="38100" bIns="19050" anchor="ctr" anchorCtr="1">
                    <a:spAutoFit/>
                  </a:bodyPr>
                  <a:lstStyle/>
                  <a:p>
                    <a:pPr>
                      <a:defRPr sz="900" b="0" i="0" u="none" strike="noStrike" kern="1200" baseline="0">
                        <a:solidFill>
                          <a:schemeClr val="accent2"/>
                        </a:solidFill>
                        <a:effectLst/>
                        <a:latin typeface="+mn-lt"/>
                        <a:ea typeface="+mn-ea"/>
                        <a:cs typeface="+mn-cs"/>
                      </a:defRPr>
                    </a:pPr>
                    <a:fld id="{651E254F-8A66-4CD9-B74A-763C424AACBA}" type="CATEGORYNAME">
                      <a:rPr lang="ru-RU"/>
                      <a:pPr>
                        <a:defRPr sz="900">
                          <a:solidFill>
                            <a:schemeClr val="accent2"/>
                          </a:solidFill>
                        </a:defRPr>
                      </a:pPr>
                      <a:t>[ИМЯ КАТЕГОРИИ]</a:t>
                    </a:fld>
                    <a:r>
                      <a:rPr lang="ru-RU" baseline="0" dirty="0"/>
                      <a:t>
</a:t>
                    </a:r>
                    <a:fld id="{2573B1C6-71D3-4E68-A4E2-281E74A4D2C2}" type="PERCENTAGE">
                      <a:rPr lang="ru-RU" baseline="0" smtClean="0"/>
                      <a:pPr>
                        <a:defRPr sz="900">
                          <a:solidFill>
                            <a:schemeClr val="accent2"/>
                          </a:solidFill>
                        </a:defRPr>
                      </a:pPr>
                      <a:t>[ПРОЦЕНТ]</a:t>
                    </a:fld>
                    <a:r>
                      <a:rPr lang="ru-RU" baseline="0" dirty="0"/>
                      <a:t>, 3300,0 </a:t>
                    </a:r>
                    <a:r>
                      <a:rPr lang="ru-RU" baseline="0" dirty="0" err="1"/>
                      <a:t>тыс.руб</a:t>
                    </a:r>
                    <a:r>
                      <a:rPr lang="ru-RU" baseline="0" dirty="0"/>
                      <a:t>.</a:t>
                    </a:r>
                  </a:p>
                </c:rich>
              </c:tx>
              <c:spPr>
                <a:solidFill>
                  <a:prstClr val="white">
                    <a:alpha val="90000"/>
                  </a:prstClr>
                </a:solidFill>
                <a:ln w="12700" cap="flat" cmpd="sng" algn="ctr">
                  <a:solidFill>
                    <a:srgbClr val="9F2936"/>
                  </a:solidFill>
                  <a:round/>
                </a:ln>
                <a:effectLst>
                  <a:outerShdw blurRad="50800" dist="38100" dir="2700000" algn="tl" rotWithShape="0">
                    <a:srgbClr val="9F2936">
                      <a:lumMod val="75000"/>
                      <a:alpha val="40000"/>
                    </a:srgbClr>
                  </a:outerShdw>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accent2"/>
                      </a:solidFill>
                      <a:effectLst/>
                      <a:latin typeface="+mn-lt"/>
                      <a:ea typeface="+mn-ea"/>
                      <a:cs typeface="+mn-cs"/>
                    </a:defRPr>
                  </a:pPr>
                  <a:endParaRPr lang="ru-RU"/>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solidFill>
                      <a:schemeClr val="lt1">
                        <a:alpha val="90000"/>
                      </a:schemeClr>
                    </a:solidFill>
                    <a:ln w="12700" cap="flat" cmpd="sng" algn="ctr">
                      <a:solidFill>
                        <a:schemeClr val="accent2"/>
                      </a:solidFill>
                      <a:round/>
                    </a:ln>
                  </c15:spPr>
                  <c15:dlblFieldTable/>
                  <c15:showDataLabelsRange val="0"/>
                </c:ext>
                <c:ext xmlns:c16="http://schemas.microsoft.com/office/drawing/2014/chart" uri="{C3380CC4-5D6E-409C-BE32-E72D297353CC}">
                  <c16:uniqueId val="{00000005-653C-4E77-8490-A6DED811871C}"/>
                </c:ext>
              </c:extLst>
            </c:dLbl>
            <c:spPr>
              <a:solidFill>
                <a:prstClr val="white">
                  <a:alpha val="90000"/>
                </a:prstClr>
              </a:solidFill>
              <a:ln w="12700" cap="flat" cmpd="sng" algn="ctr">
                <a:solidFill>
                  <a:srgbClr val="9F2936"/>
                </a:solidFill>
                <a:round/>
              </a:ln>
              <a:effectLst>
                <a:outerShdw blurRad="50800" dist="38100" dir="2700000" algn="tl" rotWithShape="0">
                  <a:srgbClr val="9F2936">
                    <a:lumMod val="75000"/>
                    <a:alpha val="40000"/>
                  </a:srgbClr>
                </a:outerShdw>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accent2"/>
                    </a:solidFill>
                    <a:effectLst/>
                    <a:latin typeface="+mn-lt"/>
                    <a:ea typeface="+mn-ea"/>
                    <a:cs typeface="+mn-cs"/>
                  </a:defRPr>
                </a:pPr>
                <a:endParaRPr lang="ru-RU"/>
              </a:p>
            </c:txPr>
            <c:dLblPos val="bestFit"/>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solidFill>
                    <a:schemeClr val="lt1">
                      <a:alpha val="90000"/>
                    </a:schemeClr>
                  </a:solidFill>
                  <a:ln w="12700" cap="flat" cmpd="sng" algn="ctr">
                    <a:solidFill>
                      <a:schemeClr val="accent2"/>
                    </a:solidFill>
                    <a:round/>
                  </a:ln>
                </c15:spPr>
              </c:ext>
            </c:extLst>
          </c:dLbls>
          <c:cat>
            <c:strRef>
              <c:f>Лист1!$A$2:$A$8</c:f>
              <c:strCache>
                <c:ptCount val="7"/>
                <c:pt idx="0">
                  <c:v>Налоги на совокупный доход</c:v>
                </c:pt>
                <c:pt idx="1">
                  <c:v>Прочие неналоговые доходы</c:v>
                </c:pt>
                <c:pt idx="2">
                  <c:v>Дотации на выравнивание бюджетной обеспеченности</c:v>
                </c:pt>
                <c:pt idx="3">
                  <c:v>Субвенции на исполнение гос.полномочий</c:v>
                </c:pt>
                <c:pt idx="4">
                  <c:v>Штрафы, санкции, возмещение ущерба</c:v>
                </c:pt>
                <c:pt idx="5">
                  <c:v>Доходы от использования имущества, нах. в гос. и муниц. Собственности</c:v>
                </c:pt>
                <c:pt idx="6">
                  <c:v>Доходы от оказания платных услуг (работ) и компенсации затрат государства</c:v>
                </c:pt>
              </c:strCache>
            </c:strRef>
          </c:cat>
          <c:val>
            <c:numRef>
              <c:f>Лист1!$B$2:$B$8</c:f>
              <c:numCache>
                <c:formatCode>0.0</c:formatCode>
                <c:ptCount val="7"/>
                <c:pt idx="0">
                  <c:v>112930</c:v>
                </c:pt>
                <c:pt idx="1">
                  <c:v>50</c:v>
                </c:pt>
                <c:pt idx="2">
                  <c:v>46733.3</c:v>
                </c:pt>
                <c:pt idx="3">
                  <c:v>92378.7</c:v>
                </c:pt>
                <c:pt idx="4">
                  <c:v>4846</c:v>
                </c:pt>
                <c:pt idx="5">
                  <c:v>60344.2</c:v>
                </c:pt>
                <c:pt idx="6">
                  <c:v>3300</c:v>
                </c:pt>
              </c:numCache>
            </c:numRef>
          </c:val>
          <c:extLst>
            <c:ext xmlns:c16="http://schemas.microsoft.com/office/drawing/2014/chart" uri="{C3380CC4-5D6E-409C-BE32-E72D297353CC}">
              <c16:uniqueId val="{00000000-653C-4E77-8490-A6DED811871C}"/>
            </c:ext>
          </c:extLst>
        </c:ser>
        <c:dLbls>
          <c:dLblPos val="bestFit"/>
          <c:showLegendKey val="0"/>
          <c:showVal val="0"/>
          <c:showCatName val="0"/>
          <c:showSerName val="0"/>
          <c:showPercent val="0"/>
          <c:showBubbleSize val="0"/>
          <c:showLeaderLines val="0"/>
        </c:dLbls>
      </c:pie3DChart>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sz="1800" b="0" dirty="0">
                <a:solidFill>
                  <a:schemeClr val="accent3">
                    <a:lumMod val="75000"/>
                  </a:schemeClr>
                </a:solidFill>
              </a:rPr>
              <a:t>Распределение расходов по разделам</a:t>
            </a:r>
          </a:p>
        </c:rich>
      </c:tx>
      <c:overlay val="0"/>
    </c:title>
    <c:autoTitleDeleted val="0"/>
    <c:view3D>
      <c:rotX val="30"/>
      <c:rotY val="0"/>
      <c:rAngAx val="0"/>
    </c:view3D>
    <c:floor>
      <c:thickness val="0"/>
    </c:floor>
    <c:sideWall>
      <c:thickness val="0"/>
    </c:sideWall>
    <c:backWall>
      <c:thickness val="0"/>
    </c:backWall>
    <c:plotArea>
      <c:layout/>
      <c:pie3DChart>
        <c:varyColors val="1"/>
        <c:ser>
          <c:idx val="0"/>
          <c:order val="0"/>
          <c:tx>
            <c:strRef>
              <c:f>Лист1!$B$1</c:f>
              <c:strCache>
                <c:ptCount val="1"/>
                <c:pt idx="0">
                  <c:v>Распределение расходов по разделам</c:v>
                </c:pt>
              </c:strCache>
            </c:strRef>
          </c:tx>
          <c:explosion val="25"/>
          <c:dLbls>
            <c:dLbl>
              <c:idx val="0"/>
              <c:layout>
                <c:manualLayout>
                  <c:x val="-0.11908858152583597"/>
                  <c:y val="-8.5115366928287858E-3"/>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C3C-46CE-9849-C92D22B858B5}"/>
                </c:ext>
              </c:extLst>
            </c:dLbl>
            <c:dLbl>
              <c:idx val="2"/>
              <c:layout>
                <c:manualLayout>
                  <c:x val="1.5562894297327845E-2"/>
                  <c:y val="-2.6466468563971092E-2"/>
                </c:manualLayout>
              </c:layout>
              <c:tx>
                <c:rich>
                  <a:bodyPr/>
                  <a:lstStyle/>
                  <a:p>
                    <a:r>
                      <a:rPr lang="ru-RU" dirty="0">
                        <a:solidFill>
                          <a:schemeClr val="tx1"/>
                        </a:solidFill>
                      </a:rPr>
                      <a:t>Национальная безопасность и правоохранительная</a:t>
                    </a:r>
                    <a:r>
                      <a:rPr lang="ru-RU" baseline="0" dirty="0">
                        <a:solidFill>
                          <a:schemeClr val="tx1"/>
                        </a:solidFill>
                      </a:rPr>
                      <a:t> деятельность 623,2 </a:t>
                    </a:r>
                    <a:r>
                      <a:rPr lang="ru-RU" baseline="0" dirty="0" err="1">
                        <a:solidFill>
                          <a:schemeClr val="tx1"/>
                        </a:solidFill>
                      </a:rPr>
                      <a:t>тыс.руб</a:t>
                    </a:r>
                    <a:r>
                      <a:rPr lang="ru-RU" baseline="0" dirty="0">
                        <a:solidFill>
                          <a:schemeClr val="tx1"/>
                        </a:solidFill>
                      </a:rPr>
                      <a:t>. 0,2%</a:t>
                    </a:r>
                    <a:endParaRPr lang="ru-RU" dirty="0">
                      <a:solidFill>
                        <a:schemeClr val="tx1"/>
                      </a:solidFill>
                    </a:endParaRPr>
                  </a:p>
                </c:rich>
              </c:tx>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C3C-46CE-9849-C92D22B858B5}"/>
                </c:ext>
              </c:extLst>
            </c:dLbl>
            <c:spPr>
              <a:noFill/>
              <a:ln>
                <a:noFill/>
              </a:ln>
              <a:effectLst/>
            </c:spPr>
            <c:txPr>
              <a:bodyPr/>
              <a:lstStyle/>
              <a:p>
                <a:pPr>
                  <a:defRPr sz="1000"/>
                </a:pPr>
                <a:endParaRPr lang="ru-RU"/>
              </a:p>
            </c:txPr>
            <c:showLegendKey val="0"/>
            <c:showVal val="0"/>
            <c:showCatName val="1"/>
            <c:showSerName val="0"/>
            <c:showPercent val="0"/>
            <c:showBubbleSize val="0"/>
            <c:showLeaderLines val="1"/>
            <c:extLst>
              <c:ext xmlns:c15="http://schemas.microsoft.com/office/drawing/2012/chart" uri="{CE6537A1-D6FC-4f65-9D91-7224C49458BB}"/>
            </c:extLst>
          </c:dLbls>
          <c:cat>
            <c:strRef>
              <c:f>Лист1!$A$2:$A$11</c:f>
              <c:strCache>
                <c:ptCount val="10"/>
                <c:pt idx="0">
                  <c:v>охрана окружающей среды 265,0 тыс.руб. 0,1%</c:v>
                </c:pt>
                <c:pt idx="1">
                  <c:v>общегосударственные вопросы 41894,0 тыс.руб.13,1 %</c:v>
                </c:pt>
                <c:pt idx="2">
                  <c:v>национальная безопасность и правоохранительная деятельность 623,2.руб.  0,2%</c:v>
                </c:pt>
                <c:pt idx="3">
                  <c:v>национальная экономика 76877,4 тыс.руб. 24 %</c:v>
                </c:pt>
                <c:pt idx="4">
                  <c:v>образование 2871,2 тыс.руб. 0,9%</c:v>
                </c:pt>
                <c:pt idx="5">
                  <c:v>культура, кинематография 19330,4 тыс.руб. 6,0 %</c:v>
                </c:pt>
                <c:pt idx="6">
                  <c:v>социальная политика 23806,1 тыс.руб.7,4%</c:v>
                </c:pt>
                <c:pt idx="7">
                  <c:v>Физическая культура и спорт 17113,3 тыс.руб., 5,4%</c:v>
                </c:pt>
                <c:pt idx="8">
                  <c:v>средства массовой информации 2165,3 тыс.руб., 0,6%</c:v>
                </c:pt>
                <c:pt idx="9">
                  <c:v>жилищно-коммунальное хозяйство 135636,3 тыс.руб., 42,3%</c:v>
                </c:pt>
              </c:strCache>
            </c:strRef>
          </c:cat>
          <c:val>
            <c:numRef>
              <c:f>Лист1!$B$2:$B$11</c:f>
              <c:numCache>
                <c:formatCode>General</c:formatCode>
                <c:ptCount val="10"/>
                <c:pt idx="0">
                  <c:v>265</c:v>
                </c:pt>
                <c:pt idx="1">
                  <c:v>41894</c:v>
                </c:pt>
                <c:pt idx="2">
                  <c:v>623.20000000000005</c:v>
                </c:pt>
                <c:pt idx="3">
                  <c:v>76877.399999999994</c:v>
                </c:pt>
                <c:pt idx="4" formatCode="0.0">
                  <c:v>2871.2</c:v>
                </c:pt>
                <c:pt idx="5">
                  <c:v>19330.400000000001</c:v>
                </c:pt>
                <c:pt idx="6">
                  <c:v>23806.1</c:v>
                </c:pt>
                <c:pt idx="7">
                  <c:v>17113.3</c:v>
                </c:pt>
                <c:pt idx="8">
                  <c:v>2165.3000000000002</c:v>
                </c:pt>
                <c:pt idx="9">
                  <c:v>135636.29999999999</c:v>
                </c:pt>
              </c:numCache>
            </c:numRef>
          </c:val>
          <c:extLst>
            <c:ext xmlns:c16="http://schemas.microsoft.com/office/drawing/2014/chart" uri="{C3380CC4-5D6E-409C-BE32-E72D297353CC}">
              <c16:uniqueId val="{00000002-3C3C-46CE-9849-C92D22B858B5}"/>
            </c:ext>
          </c:extLst>
        </c:ser>
        <c:dLbls>
          <c:showLegendKey val="0"/>
          <c:showVal val="0"/>
          <c:showCatName val="0"/>
          <c:showSerName val="0"/>
          <c:showPercent val="0"/>
          <c:showBubbleSize val="0"/>
          <c:showLeaderLines val="1"/>
        </c:dLbls>
      </c:pie3DChart>
    </c:plotArea>
    <c:plotVisOnly val="1"/>
    <c:dispBlanksAs val="gap"/>
    <c:showDLblsOverMax val="0"/>
  </c:chart>
  <c:txPr>
    <a:bodyPr/>
    <a:lstStyle/>
    <a:p>
      <a:pPr>
        <a:defRPr sz="1800"/>
      </a:pPr>
      <a:endParaRPr lang="ru-RU"/>
    </a:p>
  </c:txPr>
  <c:externalData r:id="rId1">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3">
  <cs:axisTitle>
    <cs:lnRef idx="0"/>
    <cs:fillRef idx="0"/>
    <cs:effectRef idx="0"/>
    <cs:fontRef idx="minor">
      <a:schemeClr val="tx1">
        <a:lumMod val="50000"/>
        <a:lumOff val="50000"/>
      </a:schemeClr>
    </cs:fontRef>
    <cs:defRPr sz="1197" kern="1200"/>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330" b="0" i="0" u="none" strike="noStrike" kern="1200" baseline="0">
      <a:effectLst/>
    </cs:defRPr>
    <cs:bodyPr rot="0" spcFirstLastPara="1" vertOverflow="clip" horzOverflow="clip" vert="horz" wrap="square" lIns="38100" tIns="19050" rIns="38100" bIns="19050" anchor="ctr" anchorCtr="1">
      <a:spAutoFit/>
    </cs:bodyPr>
  </cs:dataLabel>
  <cs:dataLabelCallout>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330" b="0" i="0" u="none" strike="noStrike" kern="1200" baseline="0">
      <a:effectLst/>
    </cs:defRPr>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alpha val="70000"/>
        </a:schemeClr>
      </a:solidFill>
    </cs:spPr>
  </cs:dataPoint>
  <cs:dataPoint3D>
    <cs:lnRef idx="0">
      <cs:styleClr val="auto"/>
    </cs:lnRef>
    <cs:fillRef idx="0">
      <cs:styleClr val="auto"/>
    </cs:fillRef>
    <cs:effectRef idx="0">
      <cs:styleClr val="auto"/>
    </cs:effectRef>
    <cs:fontRef idx="minor">
      <a:schemeClr val="tx1"/>
    </cs:fontRef>
    <cs:spPr>
      <a:solidFill>
        <a:schemeClr val="phClr">
          <a:alpha val="90000"/>
        </a:schemeClr>
      </a:solidFill>
      <a:ln w="19050">
        <a:solidFill>
          <a:schemeClr val="phClr">
            <a:lumMod val="75000"/>
          </a:schemeClr>
        </a:solidFill>
      </a:ln>
      <a:effectLst>
        <a:innerShdw blurRad="114300">
          <a:schemeClr val="phClr">
            <a:lumMod val="75000"/>
          </a:schemeClr>
        </a:innerShdw>
      </a:effectLst>
      <a:scene3d>
        <a:camera prst="orthographicFront"/>
        <a:lightRig rig="threePt" dir="t"/>
      </a:scene3d>
      <a:sp3d contourW="19050" prstMaterial="flat">
        <a:contourClr>
          <a:schemeClr val="accent4">
            <a:lumMod val="75000"/>
          </a:schemeClr>
        </a:contourClr>
      </a:sp3d>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97364"/>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97364"/>
          </a:xfrm>
          <a:prstGeom prst="rect">
            <a:avLst/>
          </a:prstGeom>
        </p:spPr>
        <p:txBody>
          <a:bodyPr vert="horz" lIns="91440" tIns="45720" rIns="91440" bIns="45720" rtlCol="0"/>
          <a:lstStyle>
            <a:lvl1pPr algn="r">
              <a:defRPr sz="1200"/>
            </a:lvl1pPr>
          </a:lstStyle>
          <a:p>
            <a:fld id="{DDDBE47B-1D47-4320-B61A-93C235B52AF5}" type="datetimeFigureOut">
              <a:rPr lang="ru-RU" smtClean="0"/>
              <a:t>04.10.2016</a:t>
            </a:fld>
            <a:endParaRPr lang="ru-RU"/>
          </a:p>
        </p:txBody>
      </p:sp>
      <p:sp>
        <p:nvSpPr>
          <p:cNvPr id="4" name="Образ слайда 3"/>
          <p:cNvSpPr>
            <a:spLocks noGrp="1" noRot="1" noChangeAspect="1"/>
          </p:cNvSpPr>
          <p:nvPr>
            <p:ph type="sldImg" idx="2"/>
          </p:nvPr>
        </p:nvSpPr>
        <p:spPr>
          <a:xfrm>
            <a:off x="942975" y="746125"/>
            <a:ext cx="4972050" cy="373062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724956"/>
            <a:ext cx="5486400" cy="4476274"/>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48185"/>
            <a:ext cx="2971800" cy="497364"/>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9448185"/>
            <a:ext cx="2971800" cy="497364"/>
          </a:xfrm>
          <a:prstGeom prst="rect">
            <a:avLst/>
          </a:prstGeom>
        </p:spPr>
        <p:txBody>
          <a:bodyPr vert="horz" lIns="91440" tIns="45720" rIns="91440" bIns="45720" rtlCol="0" anchor="b"/>
          <a:lstStyle>
            <a:lvl1pPr algn="r">
              <a:defRPr sz="1200"/>
            </a:lvl1pPr>
          </a:lstStyle>
          <a:p>
            <a:fld id="{46D1C341-A7FD-4F5C-922F-06EFD9A578A6}" type="slidenum">
              <a:rPr lang="ru-RU" smtClean="0"/>
              <a:t>‹#›</a:t>
            </a:fld>
            <a:endParaRPr lang="ru-RU"/>
          </a:p>
        </p:txBody>
      </p:sp>
    </p:spTree>
    <p:extLst>
      <p:ext uri="{BB962C8B-B14F-4D97-AF65-F5344CB8AC3E}">
        <p14:creationId xmlns:p14="http://schemas.microsoft.com/office/powerpoint/2010/main" val="29425188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6D1C341-A7FD-4F5C-922F-06EFD9A578A6}" type="slidenum">
              <a:rPr lang="ru-RU" smtClean="0"/>
              <a:t>3</a:t>
            </a:fld>
            <a:endParaRPr lang="ru-RU"/>
          </a:p>
        </p:txBody>
      </p:sp>
    </p:spTree>
    <p:extLst>
      <p:ext uri="{BB962C8B-B14F-4D97-AF65-F5344CB8AC3E}">
        <p14:creationId xmlns:p14="http://schemas.microsoft.com/office/powerpoint/2010/main" val="16557237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6D1C341-A7FD-4F5C-922F-06EFD9A578A6}" type="slidenum">
              <a:rPr lang="ru-RU" smtClean="0"/>
              <a:t>4</a:t>
            </a:fld>
            <a:endParaRPr lang="ru-RU"/>
          </a:p>
        </p:txBody>
      </p:sp>
    </p:spTree>
    <p:extLst>
      <p:ext uri="{BB962C8B-B14F-4D97-AF65-F5344CB8AC3E}">
        <p14:creationId xmlns:p14="http://schemas.microsoft.com/office/powerpoint/2010/main" val="16557237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6D1C341-A7FD-4F5C-922F-06EFD9A578A6}" type="slidenum">
              <a:rPr lang="ru-RU" smtClean="0"/>
              <a:t>5</a:t>
            </a:fld>
            <a:endParaRPr lang="ru-RU"/>
          </a:p>
        </p:txBody>
      </p:sp>
    </p:spTree>
    <p:extLst>
      <p:ext uri="{BB962C8B-B14F-4D97-AF65-F5344CB8AC3E}">
        <p14:creationId xmlns:p14="http://schemas.microsoft.com/office/powerpoint/2010/main" val="16557237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6D1C341-A7FD-4F5C-922F-06EFD9A578A6}" type="slidenum">
              <a:rPr lang="ru-RU" smtClean="0"/>
              <a:t>6</a:t>
            </a:fld>
            <a:endParaRPr lang="ru-RU"/>
          </a:p>
        </p:txBody>
      </p:sp>
    </p:spTree>
    <p:extLst>
      <p:ext uri="{BB962C8B-B14F-4D97-AF65-F5344CB8AC3E}">
        <p14:creationId xmlns:p14="http://schemas.microsoft.com/office/powerpoint/2010/main" val="16557237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6D1C341-A7FD-4F5C-922F-06EFD9A578A6}" type="slidenum">
              <a:rPr lang="ru-RU" smtClean="0"/>
              <a:t>7</a:t>
            </a:fld>
            <a:endParaRPr lang="ru-RU"/>
          </a:p>
        </p:txBody>
      </p:sp>
    </p:spTree>
    <p:extLst>
      <p:ext uri="{BB962C8B-B14F-4D97-AF65-F5344CB8AC3E}">
        <p14:creationId xmlns:p14="http://schemas.microsoft.com/office/powerpoint/2010/main" val="1655723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6D1C341-A7FD-4F5C-922F-06EFD9A578A6}" type="slidenum">
              <a:rPr lang="ru-RU" smtClean="0"/>
              <a:t>8</a:t>
            </a:fld>
            <a:endParaRPr lang="ru-RU"/>
          </a:p>
        </p:txBody>
      </p:sp>
    </p:spTree>
    <p:extLst>
      <p:ext uri="{BB962C8B-B14F-4D97-AF65-F5344CB8AC3E}">
        <p14:creationId xmlns:p14="http://schemas.microsoft.com/office/powerpoint/2010/main" val="16557237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6D1C341-A7FD-4F5C-922F-06EFD9A578A6}" type="slidenum">
              <a:rPr lang="ru-RU" smtClean="0"/>
              <a:t>9</a:t>
            </a:fld>
            <a:endParaRPr lang="ru-RU"/>
          </a:p>
        </p:txBody>
      </p:sp>
    </p:spTree>
    <p:extLst>
      <p:ext uri="{BB962C8B-B14F-4D97-AF65-F5344CB8AC3E}">
        <p14:creationId xmlns:p14="http://schemas.microsoft.com/office/powerpoint/2010/main" val="16557237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6D1C341-A7FD-4F5C-922F-06EFD9A578A6}" type="slidenum">
              <a:rPr lang="ru-RU" smtClean="0"/>
              <a:t>10</a:t>
            </a:fld>
            <a:endParaRPr lang="ru-RU"/>
          </a:p>
        </p:txBody>
      </p:sp>
    </p:spTree>
    <p:extLst>
      <p:ext uri="{BB962C8B-B14F-4D97-AF65-F5344CB8AC3E}">
        <p14:creationId xmlns:p14="http://schemas.microsoft.com/office/powerpoint/2010/main" val="16557237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6D1C341-A7FD-4F5C-922F-06EFD9A578A6}" type="slidenum">
              <a:rPr lang="ru-RU" smtClean="0"/>
              <a:t>11</a:t>
            </a:fld>
            <a:endParaRPr lang="ru-RU"/>
          </a:p>
        </p:txBody>
      </p:sp>
    </p:spTree>
    <p:extLst>
      <p:ext uri="{BB962C8B-B14F-4D97-AF65-F5344CB8AC3E}">
        <p14:creationId xmlns:p14="http://schemas.microsoft.com/office/powerpoint/2010/main" val="16557237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6D1C341-A7FD-4F5C-922F-06EFD9A578A6}" type="slidenum">
              <a:rPr lang="ru-RU" smtClean="0"/>
              <a:t>12</a:t>
            </a:fld>
            <a:endParaRPr lang="ru-RU"/>
          </a:p>
        </p:txBody>
      </p:sp>
    </p:spTree>
    <p:extLst>
      <p:ext uri="{BB962C8B-B14F-4D97-AF65-F5344CB8AC3E}">
        <p14:creationId xmlns:p14="http://schemas.microsoft.com/office/powerpoint/2010/main" val="16557237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6D1C341-A7FD-4F5C-922F-06EFD9A578A6}" type="slidenum">
              <a:rPr lang="ru-RU" smtClean="0"/>
              <a:t>13</a:t>
            </a:fld>
            <a:endParaRPr lang="ru-RU"/>
          </a:p>
        </p:txBody>
      </p:sp>
    </p:spTree>
    <p:extLst>
      <p:ext uri="{BB962C8B-B14F-4D97-AF65-F5344CB8AC3E}">
        <p14:creationId xmlns:p14="http://schemas.microsoft.com/office/powerpoint/2010/main" val="16557237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6D1C341-A7FD-4F5C-922F-06EFD9A578A6}" type="slidenum">
              <a:rPr lang="ru-RU" smtClean="0"/>
              <a:t>14</a:t>
            </a:fld>
            <a:endParaRPr lang="ru-RU"/>
          </a:p>
        </p:txBody>
      </p:sp>
    </p:spTree>
    <p:extLst>
      <p:ext uri="{BB962C8B-B14F-4D97-AF65-F5344CB8AC3E}">
        <p14:creationId xmlns:p14="http://schemas.microsoft.com/office/powerpoint/2010/main" val="1655723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6D1C341-A7FD-4F5C-922F-06EFD9A578A6}" type="slidenum">
              <a:rPr lang="ru-RU" smtClean="0"/>
              <a:t>15</a:t>
            </a:fld>
            <a:endParaRPr lang="ru-RU"/>
          </a:p>
        </p:txBody>
      </p:sp>
    </p:spTree>
    <p:extLst>
      <p:ext uri="{BB962C8B-B14F-4D97-AF65-F5344CB8AC3E}">
        <p14:creationId xmlns:p14="http://schemas.microsoft.com/office/powerpoint/2010/main" val="16557237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6D1C341-A7FD-4F5C-922F-06EFD9A578A6}" type="slidenum">
              <a:rPr lang="ru-RU" smtClean="0"/>
              <a:t>36</a:t>
            </a:fld>
            <a:endParaRPr lang="ru-RU"/>
          </a:p>
        </p:txBody>
      </p:sp>
    </p:spTree>
    <p:extLst>
      <p:ext uri="{BB962C8B-B14F-4D97-AF65-F5344CB8AC3E}">
        <p14:creationId xmlns:p14="http://schemas.microsoft.com/office/powerpoint/2010/main" val="28745446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Скругленный прямоугольник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Заголовок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u-RU"/>
              <a:t>Образец заголовка</a:t>
            </a:r>
            <a:endParaRPr kumimoji="0" lang="en-US"/>
          </a:p>
        </p:txBody>
      </p:sp>
      <p:sp>
        <p:nvSpPr>
          <p:cNvPr id="20" name="Подзаголовок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a:t>Образец подзаголовка</a:t>
            </a:r>
            <a:endParaRPr kumimoji="0" lang="en-US"/>
          </a:p>
        </p:txBody>
      </p:sp>
      <p:sp>
        <p:nvSpPr>
          <p:cNvPr id="19" name="Дата 18"/>
          <p:cNvSpPr>
            <a:spLocks noGrp="1"/>
          </p:cNvSpPr>
          <p:nvPr>
            <p:ph type="dt" sz="half" idx="10"/>
          </p:nvPr>
        </p:nvSpPr>
        <p:spPr/>
        <p:txBody>
          <a:bodyPr/>
          <a:lstStyle/>
          <a:p>
            <a:fld id="{7AC03BEB-DFC4-4067-9FAD-EA7AB40CAE35}" type="datetimeFigureOut">
              <a:rPr lang="ru-RU" smtClean="0"/>
              <a:t>04.10.2016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11" name="Номер слайда 10"/>
          <p:cNvSpPr>
            <a:spLocks noGrp="1"/>
          </p:cNvSpPr>
          <p:nvPr>
            <p:ph type="sldNum" sz="quarter" idx="12"/>
          </p:nvPr>
        </p:nvSpPr>
        <p:spPr/>
        <p:txBody>
          <a:bodyPr/>
          <a:lstStyle/>
          <a:p>
            <a:fld id="{8FCF4AAB-8534-4A38-A3A4-3AC37E6D316D}"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p>
            <a:r>
              <a:rPr kumimoji="0" lang="ru-RU"/>
              <a:t>Образец заголовка</a:t>
            </a:r>
            <a:endParaRPr kumimoji="0" lang="en-US"/>
          </a:p>
        </p:txBody>
      </p:sp>
      <p:sp>
        <p:nvSpPr>
          <p:cNvPr id="3" name="Объект 2"/>
          <p:cNvSpPr>
            <a:spLocks noGrp="1"/>
          </p:cNvSpPr>
          <p:nvPr>
            <p:ph idx="1"/>
          </p:nvPr>
        </p:nvSpPr>
        <p:spPr>
          <a:xfrm>
            <a:off x="502920" y="530352"/>
            <a:ext cx="8183880" cy="4187952"/>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7AC03BEB-DFC4-4067-9FAD-EA7AB40CAE35}" type="datetimeFigureOut">
              <a:rPr lang="ru-RU" smtClean="0"/>
              <a:t>04.10.2016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FCF4AAB-8534-4A38-A3A4-3AC37E6D316D}"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Скругленный прямоугольник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Скругленный прямоугольник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ru-RU"/>
              <a:t>Образец заголовка</a:t>
            </a:r>
            <a:endParaRPr kumimoji="0" lang="en-US"/>
          </a:p>
        </p:txBody>
      </p:sp>
      <p:sp>
        <p:nvSpPr>
          <p:cNvPr id="3" name="Текст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7AC03BEB-DFC4-4067-9FAD-EA7AB40CAE35}" type="datetimeFigureOut">
              <a:rPr lang="ru-RU" smtClean="0"/>
              <a:t>04.10.2016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FCF4AAB-8534-4A38-A3A4-3AC37E6D316D}"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Объект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Объект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7AC03BEB-DFC4-4067-9FAD-EA7AB40CAE35}" type="datetimeFigureOut">
              <a:rPr lang="ru-RU" smtClean="0"/>
              <a:t>04.10.2016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FCF4AAB-8534-4A38-A3A4-3AC37E6D316D}"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nchor="b"/>
          <a:lstStyle>
            <a:lvl1pPr>
              <a:defRPr b="1"/>
            </a:lvl1pPr>
            <a:extLst/>
          </a:lstStyle>
          <a:p>
            <a:r>
              <a:rPr kumimoji="0" lang="ru-RU"/>
              <a:t>Образец заголовка</a:t>
            </a:r>
            <a:endParaRPr kumimoji="0" lang="en-US"/>
          </a:p>
        </p:txBody>
      </p:sp>
      <p:sp>
        <p:nvSpPr>
          <p:cNvPr id="3" name="Текст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4" name="Текст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5" name="Объект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Объект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7AC03BEB-DFC4-4067-9FAD-EA7AB40CAE35}" type="datetimeFigureOut">
              <a:rPr lang="ru-RU" smtClean="0"/>
              <a:t>04.10.2016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FCF4AAB-8534-4A38-A3A4-3AC37E6D316D}"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7AC03BEB-DFC4-4067-9FAD-EA7AB40CAE35}" type="datetimeFigureOut">
              <a:rPr lang="ru-RU" smtClean="0"/>
              <a:t>04.10.2016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FCF4AAB-8534-4A38-A3A4-3AC37E6D316D}"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Дата 1"/>
          <p:cNvSpPr>
            <a:spLocks noGrp="1"/>
          </p:cNvSpPr>
          <p:nvPr>
            <p:ph type="dt" sz="half" idx="10"/>
          </p:nvPr>
        </p:nvSpPr>
        <p:spPr/>
        <p:txBody>
          <a:bodyPr/>
          <a:lstStyle/>
          <a:p>
            <a:fld id="{7AC03BEB-DFC4-4067-9FAD-EA7AB40CAE35}" type="datetimeFigureOut">
              <a:rPr lang="ru-RU" smtClean="0"/>
              <a:t>04.10.2016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FCF4AAB-8534-4A38-A3A4-3AC37E6D316D}"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ru-RU"/>
              <a:t>Образец заголовка</a:t>
            </a:r>
            <a:endParaRPr kumimoji="0" lang="en-US"/>
          </a:p>
        </p:txBody>
      </p:sp>
      <p:sp>
        <p:nvSpPr>
          <p:cNvPr id="3" name="Текст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Объект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7AC03BEB-DFC4-4067-9FAD-EA7AB40CAE35}" type="datetimeFigureOut">
              <a:rPr lang="ru-RU" smtClean="0"/>
              <a:t>04.10.2016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FCF4AAB-8534-4A38-A3A4-3AC37E6D316D}"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с одним скругленным углом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ru-RU"/>
              <a:t>Образец заголовка</a:t>
            </a:r>
            <a:endParaRPr kumimoji="0" lang="en-US"/>
          </a:p>
        </p:txBody>
      </p:sp>
      <p:sp>
        <p:nvSpPr>
          <p:cNvPr id="4" name="Текст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7AC03BEB-DFC4-4067-9FAD-EA7AB40CAE35}" type="datetimeFigureOut">
              <a:rPr lang="ru-RU" smtClean="0"/>
              <a:t>04.10.2016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FCF4AAB-8534-4A38-A3A4-3AC37E6D316D}" type="slidenum">
              <a:rPr lang="ru-RU" smtClean="0"/>
              <a:t>‹#›</a:t>
            </a:fld>
            <a:endParaRPr lang="ru-RU"/>
          </a:p>
        </p:txBody>
      </p:sp>
      <p:sp>
        <p:nvSpPr>
          <p:cNvPr id="3" name="Рисунок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u-RU"/>
              <a:t>Вставка рисунка</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502920" y="530352"/>
            <a:ext cx="8183880" cy="4187952"/>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7AC03BEB-DFC4-4067-9FAD-EA7AB40CAE35}" type="datetimeFigureOut">
              <a:rPr lang="ru-RU" smtClean="0"/>
              <a:t>04.10.2016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FCF4AAB-8534-4A38-A3A4-3AC37E6D316D}"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533404"/>
            <a:ext cx="1981200" cy="5257799"/>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533400" y="533402"/>
            <a:ext cx="5943600" cy="5257801"/>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7AC03BEB-DFC4-4067-9FAD-EA7AB40CAE35}" type="datetimeFigureOut">
              <a:rPr lang="ru-RU" smtClean="0"/>
              <a:t>04.10.2016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FCF4AAB-8534-4A38-A3A4-3AC37E6D316D}"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Скругленный прямоугольник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Заголовок 12"/>
          <p:cNvSpPr>
            <a:spLocks noGrp="1"/>
          </p:cNvSpPr>
          <p:nvPr>
            <p:ph type="title"/>
          </p:nvPr>
        </p:nvSpPr>
        <p:spPr>
          <a:xfrm>
            <a:off x="502920" y="4985590"/>
            <a:ext cx="8183880" cy="1051560"/>
          </a:xfrm>
          <a:prstGeom prst="rect">
            <a:avLst/>
          </a:prstGeom>
        </p:spPr>
        <p:txBody>
          <a:bodyPr vert="horz" anchor="b">
            <a:normAutofit/>
          </a:bodyPr>
          <a:lstStyle/>
          <a:p>
            <a:r>
              <a:rPr kumimoji="0" lang="ru-RU"/>
              <a:t>Образец заголовка</a:t>
            </a:r>
            <a:endParaRPr kumimoji="0" lang="en-US"/>
          </a:p>
        </p:txBody>
      </p:sp>
      <p:sp>
        <p:nvSpPr>
          <p:cNvPr id="4" name="Текст 3"/>
          <p:cNvSpPr>
            <a:spLocks noGrp="1"/>
          </p:cNvSpPr>
          <p:nvPr>
            <p:ph type="body" idx="1"/>
          </p:nvPr>
        </p:nvSpPr>
        <p:spPr>
          <a:xfrm>
            <a:off x="502920" y="530352"/>
            <a:ext cx="8183880" cy="4187952"/>
          </a:xfrm>
          <a:prstGeom prst="rect">
            <a:avLst/>
          </a:prstGeom>
        </p:spPr>
        <p:txBody>
          <a:bodyPr vert="horz" lIns="182880" tIns="91440">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25" name="Дата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7AC03BEB-DFC4-4067-9FAD-EA7AB40CAE35}" type="datetimeFigureOut">
              <a:rPr lang="ru-RU" smtClean="0"/>
              <a:t>04.10.2016</a:t>
            </a:fld>
            <a:endParaRPr lang="ru-RU"/>
          </a:p>
        </p:txBody>
      </p:sp>
      <p:sp>
        <p:nvSpPr>
          <p:cNvPr id="18" name="Нижний колонтитул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ru-RU"/>
          </a:p>
        </p:txBody>
      </p:sp>
      <p:sp>
        <p:nvSpPr>
          <p:cNvPr id="5" name="Номер слайда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8FCF4AAB-8534-4A38-A3A4-3AC37E6D316D}"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w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22376" y="764704"/>
            <a:ext cx="7772400" cy="3744416"/>
          </a:xfrm>
        </p:spPr>
        <p:txBody>
          <a:bodyPr/>
          <a:lstStyle/>
          <a:p>
            <a:pPr algn="ctr"/>
            <a:r>
              <a:rPr lang="ru-RU" b="1" dirty="0">
                <a:solidFill>
                  <a:schemeClr val="accent2">
                    <a:lumMod val="75000"/>
                  </a:schemeClr>
                </a:solidFill>
              </a:rPr>
              <a:t>Бюджет</a:t>
            </a:r>
            <a:br>
              <a:rPr lang="ru-RU" b="1" dirty="0">
                <a:solidFill>
                  <a:schemeClr val="accent2">
                    <a:lumMod val="75000"/>
                  </a:schemeClr>
                </a:solidFill>
              </a:rPr>
            </a:br>
            <a:r>
              <a:rPr lang="ru-RU" b="1" dirty="0">
                <a:solidFill>
                  <a:schemeClr val="accent2">
                    <a:lumMod val="75000"/>
                  </a:schemeClr>
                </a:solidFill>
              </a:rPr>
              <a:t>для граждан </a:t>
            </a:r>
            <a:br>
              <a:rPr lang="ru-RU" b="1" dirty="0">
                <a:solidFill>
                  <a:schemeClr val="accent2">
                    <a:lumMod val="75000"/>
                  </a:schemeClr>
                </a:solidFill>
              </a:rPr>
            </a:br>
            <a:r>
              <a:rPr lang="ru-RU" sz="2400" b="1" dirty="0">
                <a:solidFill>
                  <a:schemeClr val="accent2">
                    <a:lumMod val="75000"/>
                  </a:schemeClr>
                </a:solidFill>
              </a:rPr>
              <a:t>(проект на 2017 год) </a:t>
            </a:r>
          </a:p>
        </p:txBody>
      </p:sp>
      <p:sp>
        <p:nvSpPr>
          <p:cNvPr id="3" name="Подзаголовок 2"/>
          <p:cNvSpPr>
            <a:spLocks noGrp="1"/>
          </p:cNvSpPr>
          <p:nvPr>
            <p:ph type="subTitle" idx="1"/>
          </p:nvPr>
        </p:nvSpPr>
        <p:spPr>
          <a:xfrm>
            <a:off x="467544" y="5733256"/>
            <a:ext cx="8208912" cy="864096"/>
          </a:xfrm>
        </p:spPr>
        <p:txBody>
          <a:bodyPr>
            <a:noAutofit/>
          </a:bodyPr>
          <a:lstStyle/>
          <a:p>
            <a:pPr algn="ctr"/>
            <a:r>
              <a:rPr lang="ru-RU" sz="1800" dirty="0"/>
              <a:t>Местная администрация муниципального образования </a:t>
            </a:r>
          </a:p>
          <a:p>
            <a:pPr algn="ctr"/>
            <a:r>
              <a:rPr lang="ru-RU" sz="1800" dirty="0"/>
              <a:t>город Петергоф</a:t>
            </a:r>
          </a:p>
          <a:p>
            <a:pPr algn="ctr"/>
            <a:r>
              <a:rPr lang="ru-RU" sz="1800" dirty="0"/>
              <a:t>2016 год</a:t>
            </a:r>
          </a:p>
        </p:txBody>
      </p:sp>
      <p:pic>
        <p:nvPicPr>
          <p:cNvPr id="4" name="Рисунок 3" descr="герб петергофа.gif"/>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71342" y="620688"/>
            <a:ext cx="1008063"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1551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a:solidFill>
            <a:schemeClr val="accent6">
              <a:lumMod val="20000"/>
              <a:lumOff val="80000"/>
            </a:schemeClr>
          </a:solidFill>
        </p:spPr>
        <p:txBody>
          <a:bodyPr>
            <a:normAutofit/>
          </a:bodyPr>
          <a:lstStyle/>
          <a:p>
            <a:r>
              <a:rPr lang="ru-RU" sz="2800" b="1" dirty="0">
                <a:solidFill>
                  <a:schemeClr val="accent2">
                    <a:lumMod val="75000"/>
                  </a:schemeClr>
                </a:solidFill>
              </a:rPr>
              <a:t>Что такое «Бюджет для граждан» </a:t>
            </a:r>
          </a:p>
        </p:txBody>
      </p:sp>
      <p:sp>
        <p:nvSpPr>
          <p:cNvPr id="3" name="Объект 2"/>
          <p:cNvSpPr>
            <a:spLocks noGrp="1"/>
          </p:cNvSpPr>
          <p:nvPr>
            <p:ph idx="1"/>
          </p:nvPr>
        </p:nvSpPr>
        <p:spPr>
          <a:xfrm>
            <a:off x="457200" y="980728"/>
            <a:ext cx="8229600" cy="5544616"/>
          </a:xfrm>
        </p:spPr>
        <p:txBody>
          <a:bodyPr>
            <a:normAutofit/>
          </a:bodyPr>
          <a:lstStyle/>
          <a:p>
            <a:pPr marL="0" indent="0" algn="just">
              <a:buNone/>
            </a:pPr>
            <a:r>
              <a:rPr lang="ru-RU" sz="1800" dirty="0"/>
              <a:t>      Муниципальное образование город Петергоф представляет информационный ресурс «Бюджет для граждан», который размещается в информационно-телекоммуникационной сети «Интернет», познакомит Вас с положениями проекта основного финансового документа муниципального образования город Петергоф – решением Муниципального Совета муниципального образования город Петергоф «Об утверждении местного бюджета муниципального образования город Петергоф на 2017 год».</a:t>
            </a:r>
          </a:p>
          <a:p>
            <a:pPr marL="0" indent="0" algn="just">
              <a:buNone/>
            </a:pPr>
            <a:r>
              <a:rPr lang="ru-RU" sz="1800" dirty="0"/>
              <a:t>       «Бюджет для граждан» направлен на увеличение степени информированности граждан о проводимой в муниципальном образовании город Петергоф бюджетной политике.</a:t>
            </a:r>
          </a:p>
          <a:p>
            <a:pPr marL="0" indent="0" algn="just">
              <a:buNone/>
            </a:pPr>
            <a:r>
              <a:rPr lang="ru-RU" sz="1800" dirty="0"/>
              <a:t>        Представленная информация предназначена для широкого круга пользователей и будет интересна и полезна различным категориям населения, так как местный бюджет затрагивает интересы каждого жителя муниципального образования город Петергоф.</a:t>
            </a:r>
            <a:endParaRPr lang="en-US" sz="1800" dirty="0"/>
          </a:p>
          <a:p>
            <a:pPr marL="0" indent="0" algn="just">
              <a:buNone/>
            </a:pPr>
            <a:r>
              <a:rPr lang="en-US" sz="1800" dirty="0"/>
              <a:t>         </a:t>
            </a:r>
            <a:endParaRPr lang="ru-RU" sz="1800" dirty="0"/>
          </a:p>
        </p:txBody>
      </p:sp>
      <p:pic>
        <p:nvPicPr>
          <p:cNvPr id="10242" name="Picture 2" descr="C:\Program Files\Microsoft Office\MEDIA\CAGCAT10\j0299125.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11959" y="5517232"/>
            <a:ext cx="1056117" cy="936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690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2"/>
            <a:ext cx="8352928" cy="936104"/>
          </a:xfrm>
          <a:solidFill>
            <a:schemeClr val="accent6">
              <a:lumMod val="20000"/>
              <a:lumOff val="80000"/>
            </a:schemeClr>
          </a:solidFill>
          <a:ln>
            <a:solidFill>
              <a:schemeClr val="tx2">
                <a:lumMod val="40000"/>
                <a:lumOff val="60000"/>
              </a:schemeClr>
            </a:solidFill>
          </a:ln>
        </p:spPr>
        <p:txBody>
          <a:bodyPr>
            <a:noAutofit/>
          </a:bodyPr>
          <a:lstStyle/>
          <a:p>
            <a:pPr algn="ctr"/>
            <a:br>
              <a:rPr lang="en-US" sz="2400" b="1" dirty="0"/>
            </a:br>
            <a:br>
              <a:rPr lang="en-US" sz="2400" b="1" dirty="0"/>
            </a:br>
            <a:br>
              <a:rPr lang="en-US" sz="2400" dirty="0"/>
            </a:br>
            <a:br>
              <a:rPr lang="en-US" sz="2400" dirty="0"/>
            </a:br>
            <a:br>
              <a:rPr lang="en-US" sz="2400" dirty="0"/>
            </a:br>
            <a:br>
              <a:rPr lang="en-US" sz="2400" dirty="0"/>
            </a:br>
            <a:r>
              <a:rPr lang="ru-RU" sz="2000" b="1" dirty="0">
                <a:solidFill>
                  <a:schemeClr val="accent2">
                    <a:lumMod val="75000"/>
                  </a:schemeClr>
                </a:solidFill>
              </a:rPr>
              <a:t>Контактная информация  муниципального образования город Петергоф</a:t>
            </a:r>
            <a:br>
              <a:rPr lang="ru-RU" sz="2000" b="1" dirty="0">
                <a:solidFill>
                  <a:schemeClr val="accent2">
                    <a:lumMod val="75000"/>
                  </a:schemeClr>
                </a:solidFill>
              </a:rPr>
            </a:br>
            <a:endParaRPr lang="ru-RU" sz="2000" dirty="0">
              <a:solidFill>
                <a:schemeClr val="accent2">
                  <a:lumMod val="75000"/>
                </a:schemeClr>
              </a:solidFill>
            </a:endParaRPr>
          </a:p>
        </p:txBody>
      </p:sp>
      <p:sp>
        <p:nvSpPr>
          <p:cNvPr id="3" name="Объект 2"/>
          <p:cNvSpPr>
            <a:spLocks noGrp="1"/>
          </p:cNvSpPr>
          <p:nvPr>
            <p:ph idx="1"/>
          </p:nvPr>
        </p:nvSpPr>
        <p:spPr>
          <a:xfrm>
            <a:off x="251520" y="980728"/>
            <a:ext cx="8640960" cy="5688632"/>
          </a:xfrm>
        </p:spPr>
        <p:txBody>
          <a:bodyPr>
            <a:normAutofit/>
          </a:bodyPr>
          <a:lstStyle/>
          <a:p>
            <a:pPr marL="0" indent="0" algn="just">
              <a:buNone/>
            </a:pPr>
            <a:r>
              <a:rPr lang="ru-RU" sz="1800" b="1" i="1" dirty="0"/>
              <a:t>Адрес: 198510, Россия, Санкт-Петербург, город Петергоф, </a:t>
            </a:r>
            <a:endParaRPr lang="en-US" sz="1800" b="1" i="1" dirty="0"/>
          </a:p>
          <a:p>
            <a:pPr marL="0" indent="0" algn="just">
              <a:buNone/>
            </a:pPr>
            <a:r>
              <a:rPr lang="ru-RU" sz="1800" b="1" i="1" dirty="0"/>
              <a:t>ул.</a:t>
            </a:r>
            <a:r>
              <a:rPr lang="en-US" sz="1800" b="1" i="1" dirty="0"/>
              <a:t> </a:t>
            </a:r>
            <a:r>
              <a:rPr lang="ru-RU" sz="1800" b="1" i="1" dirty="0" err="1"/>
              <a:t>Самсониевская</a:t>
            </a:r>
            <a:r>
              <a:rPr lang="ru-RU" sz="1800" b="1" i="1" dirty="0"/>
              <a:t>, д.3, </a:t>
            </a:r>
            <a:endParaRPr lang="en-US" sz="1800" b="1" i="1" dirty="0"/>
          </a:p>
          <a:p>
            <a:pPr marL="0" indent="0" algn="just">
              <a:buNone/>
            </a:pPr>
            <a:r>
              <a:rPr lang="en-US" sz="1800" b="1" i="1" dirty="0"/>
              <a:t>Internet</a:t>
            </a:r>
            <a:r>
              <a:rPr lang="ru-RU" sz="1800" b="1" i="1" dirty="0"/>
              <a:t>: </a:t>
            </a:r>
            <a:r>
              <a:rPr lang="en-US" sz="1800" b="1" i="1" dirty="0"/>
              <a:t>http://www.mo-petergof.spb.ru</a:t>
            </a:r>
            <a:endParaRPr lang="ru-RU" sz="1800" b="1" i="1" dirty="0"/>
          </a:p>
          <a:p>
            <a:pPr marL="0" indent="0" algn="just">
              <a:buNone/>
            </a:pPr>
            <a:r>
              <a:rPr lang="en-US" sz="1800" dirty="0"/>
              <a:t>    </a:t>
            </a:r>
          </a:p>
          <a:p>
            <a:pPr marL="0" indent="0" algn="just">
              <a:buNone/>
            </a:pPr>
            <a:r>
              <a:rPr lang="en-US" sz="1800" dirty="0"/>
              <a:t>1. </a:t>
            </a:r>
            <a:r>
              <a:rPr lang="ru-RU" sz="1800" dirty="0"/>
              <a:t>Глава муниципального образования город Петергоф, исполняющий полномочия председателя Муниципального Совета  </a:t>
            </a:r>
            <a:endParaRPr lang="en-US" sz="1800" dirty="0"/>
          </a:p>
          <a:p>
            <a:pPr marL="0" indent="0" algn="just">
              <a:buNone/>
            </a:pPr>
            <a:r>
              <a:rPr lang="ru-RU" sz="1800" dirty="0"/>
              <a:t>Малик Светлана Васильевна</a:t>
            </a:r>
          </a:p>
          <a:p>
            <a:pPr marL="0" indent="0" algn="just">
              <a:buNone/>
            </a:pPr>
            <a:r>
              <a:rPr lang="ru-RU" sz="1800" dirty="0"/>
              <a:t>Тел./факс (812) 450-60-36,  </a:t>
            </a:r>
            <a:r>
              <a:rPr lang="en-US" sz="1800" dirty="0"/>
              <a:t>e-mail</a:t>
            </a:r>
            <a:r>
              <a:rPr lang="ru-RU" sz="1800" dirty="0"/>
              <a:t>:</a:t>
            </a:r>
            <a:r>
              <a:rPr lang="en-US" sz="1800" dirty="0"/>
              <a:t>msmopetergof@yandex.ru</a:t>
            </a:r>
          </a:p>
          <a:p>
            <a:pPr marL="0" indent="0" algn="just">
              <a:buNone/>
            </a:pPr>
            <a:r>
              <a:rPr lang="en-US" sz="1800" dirty="0"/>
              <a:t>    </a:t>
            </a:r>
          </a:p>
          <a:p>
            <a:pPr marL="0" indent="0" algn="just">
              <a:buNone/>
            </a:pPr>
            <a:r>
              <a:rPr lang="ru-RU" sz="1800" dirty="0"/>
              <a:t>2.</a:t>
            </a:r>
            <a:r>
              <a:rPr lang="en-US" sz="1800" dirty="0"/>
              <a:t> </a:t>
            </a:r>
            <a:r>
              <a:rPr lang="ru-RU" sz="1800" dirty="0"/>
              <a:t> Муниципальный Совет муниципального образования город Петергоф</a:t>
            </a:r>
          </a:p>
          <a:p>
            <a:pPr marL="0" indent="0" algn="just">
              <a:buNone/>
            </a:pPr>
            <a:r>
              <a:rPr lang="ru-RU" sz="1800" dirty="0"/>
              <a:t>Приёмная тел./факс (812) 450-60-36, тел. 450-66-40,</a:t>
            </a:r>
          </a:p>
          <a:p>
            <a:pPr marL="0" indent="0" algn="just">
              <a:buNone/>
            </a:pPr>
            <a:r>
              <a:rPr lang="ru-RU" sz="1800" dirty="0"/>
              <a:t> </a:t>
            </a:r>
            <a:r>
              <a:rPr lang="en-US" sz="1800" dirty="0"/>
              <a:t>e-mail</a:t>
            </a:r>
            <a:r>
              <a:rPr lang="ru-RU" sz="1800" dirty="0"/>
              <a:t>:</a:t>
            </a:r>
            <a:r>
              <a:rPr lang="en-US" sz="1800" dirty="0"/>
              <a:t>msmopetergof@yandex.ru</a:t>
            </a:r>
            <a:endParaRPr lang="ru-RU" sz="1800" dirty="0"/>
          </a:p>
          <a:p>
            <a:pPr marL="0" indent="0" algn="just">
              <a:buNone/>
            </a:pPr>
            <a:r>
              <a:rPr lang="en-US" sz="1800" dirty="0"/>
              <a:t>    </a:t>
            </a:r>
          </a:p>
          <a:p>
            <a:pPr marL="0" indent="0" algn="just">
              <a:buNone/>
            </a:pPr>
            <a:r>
              <a:rPr lang="ru-RU" sz="1800" dirty="0"/>
              <a:t>3.</a:t>
            </a:r>
            <a:r>
              <a:rPr lang="en-US" sz="1800" dirty="0"/>
              <a:t>   </a:t>
            </a:r>
            <a:r>
              <a:rPr lang="ru-RU" sz="1800" dirty="0"/>
              <a:t>Местная администрация муниципального образования город Петергоф</a:t>
            </a:r>
          </a:p>
          <a:p>
            <a:pPr marL="0" indent="0" algn="just">
              <a:buNone/>
            </a:pPr>
            <a:r>
              <a:rPr lang="ru-RU" sz="1800" dirty="0"/>
              <a:t>Приёмная тел./факс (812) 450-54-18, </a:t>
            </a:r>
            <a:endParaRPr lang="en-US" sz="1800" dirty="0"/>
          </a:p>
          <a:p>
            <a:pPr marL="0" indent="0" algn="just">
              <a:buNone/>
            </a:pPr>
            <a:r>
              <a:rPr lang="ru-RU" sz="1800" dirty="0"/>
              <a:t> </a:t>
            </a:r>
            <a:r>
              <a:rPr lang="en-US" sz="1800" dirty="0"/>
              <a:t>e-mail</a:t>
            </a:r>
            <a:r>
              <a:rPr lang="ru-RU" sz="1800" dirty="0"/>
              <a:t>:</a:t>
            </a:r>
            <a:r>
              <a:rPr lang="en-US" sz="1800" dirty="0"/>
              <a:t>info@mo-petergof.spb.ru</a:t>
            </a:r>
            <a:endParaRPr lang="ru-RU" sz="1800" dirty="0"/>
          </a:p>
          <a:p>
            <a:pPr marL="0" indent="0" algn="just">
              <a:buNone/>
            </a:pPr>
            <a:endParaRPr lang="ru-RU" sz="2100" dirty="0"/>
          </a:p>
          <a:p>
            <a:endParaRPr lang="ru-RU" dirty="0"/>
          </a:p>
          <a:p>
            <a:endParaRPr lang="ru-RU" dirty="0"/>
          </a:p>
        </p:txBody>
      </p:sp>
      <p:pic>
        <p:nvPicPr>
          <p:cNvPr id="4" name="Рисунок 3" descr="герб петергофа.gif"/>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0096" y="116632"/>
            <a:ext cx="792088" cy="948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771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2"/>
            <a:ext cx="8352928" cy="576064"/>
          </a:xfrm>
          <a:solidFill>
            <a:schemeClr val="accent6">
              <a:lumMod val="20000"/>
              <a:lumOff val="80000"/>
            </a:schemeClr>
          </a:solidFill>
          <a:ln>
            <a:solidFill>
              <a:schemeClr val="tx2">
                <a:lumMod val="40000"/>
                <a:lumOff val="60000"/>
              </a:schemeClr>
            </a:solidFill>
          </a:ln>
        </p:spPr>
        <p:txBody>
          <a:bodyPr>
            <a:noAutofit/>
          </a:bodyPr>
          <a:lstStyle/>
          <a:p>
            <a:br>
              <a:rPr lang="en-US" sz="2400" b="1" dirty="0"/>
            </a:br>
            <a:br>
              <a:rPr lang="en-US" sz="2400" b="1" dirty="0"/>
            </a:br>
            <a:br>
              <a:rPr lang="en-US" sz="2400" dirty="0"/>
            </a:br>
            <a:br>
              <a:rPr lang="en-US" sz="2400" dirty="0"/>
            </a:br>
            <a:br>
              <a:rPr lang="en-US" sz="2400" dirty="0"/>
            </a:br>
            <a:br>
              <a:rPr lang="en-US" sz="2400" dirty="0"/>
            </a:br>
            <a:r>
              <a:rPr lang="ru-RU" sz="2000" b="1" dirty="0"/>
              <a:t> </a:t>
            </a:r>
            <a:r>
              <a:rPr lang="ru-RU" sz="2400" b="1" dirty="0">
                <a:solidFill>
                  <a:schemeClr val="accent2">
                    <a:lumMod val="75000"/>
                  </a:schemeClr>
                </a:solidFill>
              </a:rPr>
              <a:t>Обеспечение открытости и прозрачности  </a:t>
            </a:r>
            <a:endParaRPr lang="ru-RU" sz="2400" dirty="0">
              <a:solidFill>
                <a:schemeClr val="accent2">
                  <a:lumMod val="75000"/>
                </a:schemeClr>
              </a:solidFill>
            </a:endParaRPr>
          </a:p>
        </p:txBody>
      </p:sp>
      <p:sp>
        <p:nvSpPr>
          <p:cNvPr id="3" name="Объект 2"/>
          <p:cNvSpPr>
            <a:spLocks noGrp="1"/>
          </p:cNvSpPr>
          <p:nvPr>
            <p:ph idx="1"/>
          </p:nvPr>
        </p:nvSpPr>
        <p:spPr>
          <a:xfrm>
            <a:off x="251520" y="836712"/>
            <a:ext cx="8640960" cy="6021288"/>
          </a:xfrm>
        </p:spPr>
        <p:txBody>
          <a:bodyPr>
            <a:normAutofit/>
          </a:bodyPr>
          <a:lstStyle/>
          <a:p>
            <a:pPr marL="0" indent="0" algn="just">
              <a:buNone/>
            </a:pPr>
            <a:r>
              <a:rPr lang="ru-RU" sz="1300" b="1" i="1" dirty="0"/>
              <a:t>Для повышения эффективности принимаемых решений, для обеспечения целевого использования бюджетных средств при их выполнении муниципальное образование город Петергоф обеспечивает прозрачность при распределении бюджетных средств через широкомасштабное информирование населения обо всех стадиях бюджетного процесса. </a:t>
            </a:r>
          </a:p>
          <a:p>
            <a:pPr marL="0" indent="0" algn="just">
              <a:buNone/>
            </a:pPr>
            <a:endParaRPr lang="ru-RU" sz="1300" b="1" i="1" dirty="0"/>
          </a:p>
          <a:p>
            <a:pPr marL="0" indent="0" algn="just">
              <a:buNone/>
            </a:pPr>
            <a:r>
              <a:rPr lang="ru-RU" sz="1300" b="1" i="1" dirty="0"/>
              <a:t>Информация о проектах бюджета муниципального образования город Петергоф и утвержденных решениях Муниципального Совета МО </a:t>
            </a:r>
            <a:r>
              <a:rPr lang="ru-RU" sz="1300" b="1" i="1" dirty="0" err="1"/>
              <a:t>г.Петергоф</a:t>
            </a:r>
            <a:r>
              <a:rPr lang="ru-RU" sz="1300" b="1" i="1" dirty="0"/>
              <a:t> о бюджете своевременно и в полном объеме размещается на сайте муниципального образования город Петергоф в сети Интернет, то есть в свободном доступе, в </a:t>
            </a:r>
          </a:p>
          <a:p>
            <a:pPr marL="0" indent="0" algn="just">
              <a:buNone/>
            </a:pPr>
            <a:r>
              <a:rPr lang="ru-RU" sz="1300" b="1" i="1" dirty="0"/>
              <a:t>том числе: </a:t>
            </a:r>
          </a:p>
          <a:p>
            <a:pPr marL="0" indent="0" algn="just">
              <a:buNone/>
            </a:pPr>
            <a:endParaRPr lang="ru-RU" sz="1300" b="1" i="1" dirty="0"/>
          </a:p>
          <a:p>
            <a:pPr marL="0" indent="0" algn="just">
              <a:buNone/>
            </a:pPr>
            <a:r>
              <a:rPr lang="ru-RU" sz="1300" b="1" i="1" dirty="0"/>
              <a:t>• Проект решения Муниципального Совета о бюджете для антикоррупционной экспертизы; </a:t>
            </a:r>
          </a:p>
          <a:p>
            <a:pPr marL="0" indent="0" algn="just">
              <a:buNone/>
            </a:pPr>
            <a:r>
              <a:rPr lang="ru-RU" sz="1300" b="1" i="1" dirty="0"/>
              <a:t>• Проект решения Муниципального Совета о бюджете после одобрения на заседании бюджетно-финансового комитета Муниципального Совета МО </a:t>
            </a:r>
            <a:r>
              <a:rPr lang="ru-RU" sz="1300" b="1" i="1" dirty="0" err="1"/>
              <a:t>г.Петергоф</a:t>
            </a:r>
            <a:r>
              <a:rPr lang="ru-RU" sz="1300" b="1" i="1" dirty="0"/>
              <a:t>; </a:t>
            </a:r>
          </a:p>
          <a:p>
            <a:pPr marL="0" indent="0" algn="just">
              <a:buNone/>
            </a:pPr>
            <a:r>
              <a:rPr lang="ru-RU" sz="1300" b="1" i="1" dirty="0"/>
              <a:t>• Проект решения Муниципального Совета о бюджете после утверждения Муниципальным Советом МО </a:t>
            </a:r>
            <a:r>
              <a:rPr lang="ru-RU" sz="1300" b="1" i="1" dirty="0" err="1"/>
              <a:t>г.Петергоф</a:t>
            </a:r>
            <a:r>
              <a:rPr lang="ru-RU" sz="1300" b="1" i="1" dirty="0"/>
              <a:t> и подписания Главой МО </a:t>
            </a:r>
            <a:r>
              <a:rPr lang="ru-RU" sz="1300" b="1" i="1" dirty="0" err="1"/>
              <a:t>г.Петергоф</a:t>
            </a:r>
            <a:r>
              <a:rPr lang="ru-RU" sz="1300" b="1" i="1" dirty="0"/>
              <a:t>. </a:t>
            </a:r>
          </a:p>
          <a:p>
            <a:pPr marL="0" indent="0" algn="just">
              <a:buNone/>
            </a:pPr>
            <a:r>
              <a:rPr lang="ru-RU" sz="1300" b="1" i="1" dirty="0"/>
              <a:t>Информация по бюджету подлежит размещению в сети Интернет в формате, </a:t>
            </a:r>
          </a:p>
          <a:p>
            <a:pPr marL="0" indent="0" algn="just">
              <a:buNone/>
            </a:pPr>
            <a:r>
              <a:rPr lang="ru-RU" sz="1300" b="1" i="1" dirty="0"/>
              <a:t>обеспечивающем автоматическую обработку без предварительного изменения человеком в целях ее повторного использования (машиночитаемый формат), и может свободно использоваться в любых соответствующих действующему законодательству целях любыми лицами, в том числе с целью проведения независимых аналитических исследований.  </a:t>
            </a:r>
          </a:p>
          <a:p>
            <a:pPr marL="0" indent="0" algn="just">
              <a:buNone/>
            </a:pPr>
            <a:r>
              <a:rPr lang="ru-RU" sz="1300" b="1" i="1" dirty="0"/>
              <a:t>                                           </a:t>
            </a:r>
            <a:endParaRPr lang="ru-RU" sz="1300" dirty="0"/>
          </a:p>
          <a:p>
            <a:pPr marL="0" indent="0" algn="just">
              <a:buNone/>
            </a:pPr>
            <a:endParaRPr lang="ru-RU" sz="1300" dirty="0"/>
          </a:p>
          <a:p>
            <a:endParaRPr lang="ru-RU" dirty="0"/>
          </a:p>
          <a:p>
            <a:endParaRPr lang="ru-RU" dirty="0"/>
          </a:p>
        </p:txBody>
      </p:sp>
      <p:pic>
        <p:nvPicPr>
          <p:cNvPr id="11267" name="Picture 3" descr="C:\Program Files\Microsoft Office\MEDIA\CAGCAT10\j0205582.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40352" y="-99392"/>
            <a:ext cx="1152128" cy="1057254"/>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C:\Program Files\Microsoft Office\MEDIA\CAGCAT10\j0195384.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90028" y="5956543"/>
            <a:ext cx="1046467" cy="1068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02266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2"/>
            <a:ext cx="8352928" cy="576064"/>
          </a:xfrm>
          <a:solidFill>
            <a:schemeClr val="accent6">
              <a:lumMod val="20000"/>
              <a:lumOff val="80000"/>
            </a:schemeClr>
          </a:solidFill>
          <a:ln>
            <a:solidFill>
              <a:schemeClr val="tx2">
                <a:lumMod val="40000"/>
                <a:lumOff val="60000"/>
              </a:schemeClr>
            </a:solidFill>
          </a:ln>
        </p:spPr>
        <p:txBody>
          <a:bodyPr>
            <a:noAutofit/>
          </a:bodyPr>
          <a:lstStyle/>
          <a:p>
            <a:br>
              <a:rPr lang="en-US" sz="2400" b="1" dirty="0"/>
            </a:br>
            <a:br>
              <a:rPr lang="en-US" sz="2400" b="1" dirty="0"/>
            </a:br>
            <a:br>
              <a:rPr lang="en-US" sz="2400" dirty="0"/>
            </a:br>
            <a:br>
              <a:rPr lang="en-US" sz="2400" dirty="0"/>
            </a:br>
            <a:br>
              <a:rPr lang="en-US" sz="2400" dirty="0"/>
            </a:br>
            <a:br>
              <a:rPr lang="en-US" sz="2400" dirty="0"/>
            </a:br>
            <a:r>
              <a:rPr lang="ru-RU" sz="2400" b="1" dirty="0"/>
              <a:t>  </a:t>
            </a:r>
            <a:r>
              <a:rPr lang="ru-RU" sz="2400" b="1">
                <a:solidFill>
                  <a:schemeClr val="accent2">
                    <a:lumMod val="75000"/>
                  </a:schemeClr>
                </a:solidFill>
              </a:rPr>
              <a:t>Бюджетная система </a:t>
            </a:r>
            <a:r>
              <a:rPr lang="ru-RU" sz="2400" b="1" dirty="0">
                <a:solidFill>
                  <a:schemeClr val="accent2">
                    <a:lumMod val="75000"/>
                  </a:schemeClr>
                </a:solidFill>
              </a:rPr>
              <a:t>Российской Федерации</a:t>
            </a:r>
            <a:endParaRPr lang="ru-RU" sz="2400" dirty="0">
              <a:solidFill>
                <a:schemeClr val="accent2">
                  <a:lumMod val="75000"/>
                </a:schemeClr>
              </a:solidFill>
            </a:endParaRPr>
          </a:p>
        </p:txBody>
      </p:sp>
      <p:sp>
        <p:nvSpPr>
          <p:cNvPr id="3" name="Объект 2"/>
          <p:cNvSpPr>
            <a:spLocks noGrp="1"/>
          </p:cNvSpPr>
          <p:nvPr>
            <p:ph idx="1"/>
          </p:nvPr>
        </p:nvSpPr>
        <p:spPr>
          <a:xfrm>
            <a:off x="251520" y="836712"/>
            <a:ext cx="8640960" cy="5832648"/>
          </a:xfrm>
        </p:spPr>
        <p:txBody>
          <a:bodyPr>
            <a:normAutofit/>
          </a:bodyPr>
          <a:lstStyle/>
          <a:p>
            <a:pPr marL="0" indent="0" algn="ctr">
              <a:buNone/>
            </a:pPr>
            <a:r>
              <a:rPr lang="ru-RU" sz="1300" b="1" i="1" dirty="0"/>
              <a:t> </a:t>
            </a:r>
          </a:p>
          <a:p>
            <a:pPr marL="0" indent="0" algn="just">
              <a:buNone/>
            </a:pPr>
            <a:endParaRPr lang="ru-RU" sz="1300" b="1" i="1" dirty="0"/>
          </a:p>
          <a:p>
            <a:pPr marL="0" indent="0" algn="just">
              <a:buNone/>
            </a:pPr>
            <a:r>
              <a:rPr lang="ru-RU" sz="1300" b="1" i="1" dirty="0"/>
              <a:t> </a:t>
            </a:r>
            <a:endParaRPr lang="ru-RU" dirty="0"/>
          </a:p>
          <a:p>
            <a:endParaRPr lang="ru-RU" dirty="0"/>
          </a:p>
        </p:txBody>
      </p:sp>
      <p:sp>
        <p:nvSpPr>
          <p:cNvPr id="4" name="Овал 3"/>
          <p:cNvSpPr/>
          <p:nvPr/>
        </p:nvSpPr>
        <p:spPr>
          <a:xfrm>
            <a:off x="417409" y="764704"/>
            <a:ext cx="5256584" cy="1008112"/>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rPr>
              <a:t>Консолидированный бюджет Российской Федерации</a:t>
            </a:r>
          </a:p>
        </p:txBody>
      </p:sp>
      <p:sp>
        <p:nvSpPr>
          <p:cNvPr id="6" name="Плюс 5"/>
          <p:cNvSpPr/>
          <p:nvPr/>
        </p:nvSpPr>
        <p:spPr>
          <a:xfrm>
            <a:off x="5776968" y="1116106"/>
            <a:ext cx="413792" cy="396044"/>
          </a:xfrm>
          <a:prstGeom prst="mathPlus">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Овал 6"/>
          <p:cNvSpPr/>
          <p:nvPr/>
        </p:nvSpPr>
        <p:spPr>
          <a:xfrm>
            <a:off x="6209928" y="980728"/>
            <a:ext cx="2466528" cy="864096"/>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tx1"/>
                </a:solidFill>
              </a:rPr>
              <a:t>Бюджеты государственных внебюджетных фондов</a:t>
            </a:r>
          </a:p>
        </p:txBody>
      </p:sp>
      <p:sp>
        <p:nvSpPr>
          <p:cNvPr id="18" name="Прямоугольник 17"/>
          <p:cNvSpPr/>
          <p:nvPr/>
        </p:nvSpPr>
        <p:spPr>
          <a:xfrm>
            <a:off x="5868144" y="2223615"/>
            <a:ext cx="1520824" cy="917353"/>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solidFill>
              </a:rPr>
              <a:t>Государственные внебюджетные фонды Российской Федерации</a:t>
            </a:r>
          </a:p>
        </p:txBody>
      </p:sp>
      <p:sp>
        <p:nvSpPr>
          <p:cNvPr id="19" name="Прямоугольник 18"/>
          <p:cNvSpPr/>
          <p:nvPr/>
        </p:nvSpPr>
        <p:spPr>
          <a:xfrm>
            <a:off x="7637040" y="2223615"/>
            <a:ext cx="1255440" cy="917353"/>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50" dirty="0">
                <a:solidFill>
                  <a:schemeClr val="tx1"/>
                </a:solidFill>
              </a:rPr>
              <a:t>Территориальные фонды обязательного медицинского страхования</a:t>
            </a:r>
          </a:p>
        </p:txBody>
      </p:sp>
      <p:sp>
        <p:nvSpPr>
          <p:cNvPr id="21" name="Прямоугольник 20"/>
          <p:cNvSpPr/>
          <p:nvPr/>
        </p:nvSpPr>
        <p:spPr>
          <a:xfrm>
            <a:off x="417409" y="2223616"/>
            <a:ext cx="1778327" cy="638696"/>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i="1" dirty="0">
                <a:solidFill>
                  <a:schemeClr val="tx1"/>
                </a:solidFill>
              </a:rPr>
              <a:t>Федеральный бюджет</a:t>
            </a:r>
          </a:p>
        </p:txBody>
      </p:sp>
      <p:sp>
        <p:nvSpPr>
          <p:cNvPr id="22" name="Прямоугольник 21"/>
          <p:cNvSpPr/>
          <p:nvPr/>
        </p:nvSpPr>
        <p:spPr>
          <a:xfrm>
            <a:off x="2545223" y="2223615"/>
            <a:ext cx="3231745" cy="638696"/>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00" b="1" i="1" dirty="0">
                <a:solidFill>
                  <a:schemeClr val="tx1"/>
                </a:solidFill>
              </a:rPr>
              <a:t>Консолидированные бюджеты субъектов Российской Федерации</a:t>
            </a:r>
          </a:p>
        </p:txBody>
      </p:sp>
      <p:sp>
        <p:nvSpPr>
          <p:cNvPr id="25" name="Прямоугольник 24"/>
          <p:cNvSpPr/>
          <p:nvPr/>
        </p:nvSpPr>
        <p:spPr>
          <a:xfrm>
            <a:off x="1306573" y="3248946"/>
            <a:ext cx="2041292" cy="91440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i="1" dirty="0">
                <a:solidFill>
                  <a:schemeClr val="tx1"/>
                </a:solidFill>
              </a:rPr>
              <a:t>Консолидированные бюджеты муниципальных районов</a:t>
            </a:r>
          </a:p>
        </p:txBody>
      </p:sp>
      <p:sp>
        <p:nvSpPr>
          <p:cNvPr id="26" name="Прямоугольник 25"/>
          <p:cNvSpPr/>
          <p:nvPr/>
        </p:nvSpPr>
        <p:spPr>
          <a:xfrm>
            <a:off x="3923928" y="3248946"/>
            <a:ext cx="2531708" cy="9144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i="1" dirty="0">
                <a:solidFill>
                  <a:schemeClr val="tx1"/>
                </a:solidFill>
              </a:rPr>
              <a:t>Бюджеты субъектов Российской Федерации (региональные бюджеты)</a:t>
            </a:r>
          </a:p>
        </p:txBody>
      </p:sp>
      <p:sp>
        <p:nvSpPr>
          <p:cNvPr id="29" name="Прямоугольник 28"/>
          <p:cNvSpPr/>
          <p:nvPr/>
        </p:nvSpPr>
        <p:spPr>
          <a:xfrm>
            <a:off x="827584" y="4581128"/>
            <a:ext cx="1512167" cy="86409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solidFill>
                  <a:schemeClr val="tx1"/>
                </a:solidFill>
              </a:rPr>
              <a:t>Бюджеты муниципальных районов</a:t>
            </a:r>
          </a:p>
        </p:txBody>
      </p:sp>
      <p:sp>
        <p:nvSpPr>
          <p:cNvPr id="30" name="Прямоугольник 29"/>
          <p:cNvSpPr/>
          <p:nvPr/>
        </p:nvSpPr>
        <p:spPr>
          <a:xfrm>
            <a:off x="2491211" y="4573454"/>
            <a:ext cx="1024610" cy="86409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solidFill>
                  <a:schemeClr val="tx1"/>
                </a:solidFill>
              </a:rPr>
              <a:t>Бюджеты поселений</a:t>
            </a:r>
          </a:p>
        </p:txBody>
      </p:sp>
      <p:sp>
        <p:nvSpPr>
          <p:cNvPr id="34" name="Прямоугольник 33"/>
          <p:cNvSpPr/>
          <p:nvPr/>
        </p:nvSpPr>
        <p:spPr>
          <a:xfrm>
            <a:off x="3703319" y="4565781"/>
            <a:ext cx="1084705" cy="879443"/>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solidFill>
                  <a:schemeClr val="tx1"/>
                </a:solidFill>
              </a:rPr>
              <a:t>Бюджеты городских округов</a:t>
            </a:r>
          </a:p>
        </p:txBody>
      </p:sp>
      <p:sp>
        <p:nvSpPr>
          <p:cNvPr id="35" name="Прямоугольник 34"/>
          <p:cNvSpPr/>
          <p:nvPr/>
        </p:nvSpPr>
        <p:spPr>
          <a:xfrm>
            <a:off x="4932039" y="4581128"/>
            <a:ext cx="2926039" cy="86409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solidFill>
                  <a:schemeClr val="tx1"/>
                </a:solidFill>
              </a:rPr>
              <a:t>Бюджеты муниципальных образований городов федерального значения Москвы и Санкт-Петербурга</a:t>
            </a:r>
          </a:p>
        </p:txBody>
      </p:sp>
      <p:sp>
        <p:nvSpPr>
          <p:cNvPr id="36" name="Стрелка вверх 35"/>
          <p:cNvSpPr/>
          <p:nvPr/>
        </p:nvSpPr>
        <p:spPr>
          <a:xfrm>
            <a:off x="3573727" y="1801394"/>
            <a:ext cx="278193" cy="422221"/>
          </a:xfrm>
          <a:prstGeom prst="up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Стрелка вверх 36"/>
          <p:cNvSpPr/>
          <p:nvPr/>
        </p:nvSpPr>
        <p:spPr>
          <a:xfrm>
            <a:off x="1175801" y="1700808"/>
            <a:ext cx="299855" cy="522807"/>
          </a:xfrm>
          <a:prstGeom prst="up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8" name="Стрелка вверх 37"/>
          <p:cNvSpPr/>
          <p:nvPr/>
        </p:nvSpPr>
        <p:spPr>
          <a:xfrm>
            <a:off x="6455637" y="1765119"/>
            <a:ext cx="265174" cy="462947"/>
          </a:xfrm>
          <a:prstGeom prst="upArrow">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9" name="Стрелка влево 38"/>
          <p:cNvSpPr/>
          <p:nvPr/>
        </p:nvSpPr>
        <p:spPr>
          <a:xfrm>
            <a:off x="7388968" y="2650432"/>
            <a:ext cx="248072" cy="175332"/>
          </a:xfrm>
          <a:prstGeom prst="leftArrow">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0" name="Стрелка вверх 39"/>
          <p:cNvSpPr/>
          <p:nvPr/>
        </p:nvSpPr>
        <p:spPr>
          <a:xfrm>
            <a:off x="8172400" y="1772816"/>
            <a:ext cx="288032" cy="450799"/>
          </a:xfrm>
          <a:prstGeom prst="upArrow">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1" name="Стрелка вверх 40"/>
          <p:cNvSpPr/>
          <p:nvPr/>
        </p:nvSpPr>
        <p:spPr>
          <a:xfrm>
            <a:off x="2545223" y="2862311"/>
            <a:ext cx="298585" cy="386635"/>
          </a:xfrm>
          <a:prstGeom prst="upArrow">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2" name="Стрелка вверх 41"/>
          <p:cNvSpPr/>
          <p:nvPr/>
        </p:nvSpPr>
        <p:spPr>
          <a:xfrm>
            <a:off x="4427984" y="2862311"/>
            <a:ext cx="318448" cy="386635"/>
          </a:xfrm>
          <a:prstGeom prst="up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3" name="Стрелка вверх 42"/>
          <p:cNvSpPr/>
          <p:nvPr/>
        </p:nvSpPr>
        <p:spPr>
          <a:xfrm>
            <a:off x="1727524" y="4201175"/>
            <a:ext cx="324196" cy="364606"/>
          </a:xfrm>
          <a:prstGeom prst="upArrow">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4" name="Стрелка вверх 43"/>
          <p:cNvSpPr/>
          <p:nvPr/>
        </p:nvSpPr>
        <p:spPr>
          <a:xfrm>
            <a:off x="2911868" y="4173723"/>
            <a:ext cx="267666" cy="407405"/>
          </a:xfrm>
          <a:prstGeom prst="upArrow">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5" name="Стрелка вверх 44"/>
          <p:cNvSpPr/>
          <p:nvPr/>
        </p:nvSpPr>
        <p:spPr>
          <a:xfrm>
            <a:off x="4058360" y="4179776"/>
            <a:ext cx="297616" cy="393678"/>
          </a:xfrm>
          <a:prstGeom prst="upArrow">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6" name="Стрелка вверх 45"/>
          <p:cNvSpPr/>
          <p:nvPr/>
        </p:nvSpPr>
        <p:spPr>
          <a:xfrm>
            <a:off x="5776968" y="4201175"/>
            <a:ext cx="242316" cy="379953"/>
          </a:xfrm>
          <a:prstGeom prst="upArrow">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трелка вправо 4"/>
          <p:cNvSpPr/>
          <p:nvPr/>
        </p:nvSpPr>
        <p:spPr>
          <a:xfrm>
            <a:off x="3347865" y="3573016"/>
            <a:ext cx="576063" cy="288032"/>
          </a:xfrm>
          <a:prstGeom prst="rightArrow">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34770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2"/>
            <a:ext cx="8352928" cy="720080"/>
          </a:xfrm>
          <a:solidFill>
            <a:schemeClr val="accent6">
              <a:lumMod val="20000"/>
              <a:lumOff val="80000"/>
            </a:schemeClr>
          </a:solidFill>
          <a:ln>
            <a:solidFill>
              <a:schemeClr val="tx2">
                <a:lumMod val="40000"/>
                <a:lumOff val="60000"/>
              </a:schemeClr>
            </a:solidFill>
          </a:ln>
        </p:spPr>
        <p:txBody>
          <a:bodyPr>
            <a:noAutofit/>
          </a:bodyPr>
          <a:lstStyle/>
          <a:p>
            <a:br>
              <a:rPr lang="en-US" sz="2400" b="1" dirty="0"/>
            </a:br>
            <a:br>
              <a:rPr lang="en-US" sz="2400" b="1" dirty="0"/>
            </a:br>
            <a:br>
              <a:rPr lang="en-US" sz="2400" dirty="0"/>
            </a:br>
            <a:br>
              <a:rPr lang="en-US" sz="2400" dirty="0"/>
            </a:br>
            <a:br>
              <a:rPr lang="en-US" sz="2400" dirty="0"/>
            </a:br>
            <a:br>
              <a:rPr lang="en-US" sz="2400" dirty="0"/>
            </a:br>
            <a:r>
              <a:rPr lang="ru-RU" sz="2000" b="1" dirty="0"/>
              <a:t>    </a:t>
            </a:r>
            <a:r>
              <a:rPr lang="ru-RU" sz="2000" b="1" dirty="0">
                <a:solidFill>
                  <a:schemeClr val="accent2">
                    <a:lumMod val="75000"/>
                  </a:schemeClr>
                </a:solidFill>
              </a:rPr>
              <a:t>Нормативная база формирования проекта бюджета муниципального образования города Петергофа</a:t>
            </a:r>
            <a:endParaRPr lang="ru-RU" sz="2000" dirty="0">
              <a:solidFill>
                <a:schemeClr val="accent2">
                  <a:lumMod val="75000"/>
                </a:schemeClr>
              </a:solidFill>
            </a:endParaRPr>
          </a:p>
        </p:txBody>
      </p:sp>
      <p:sp>
        <p:nvSpPr>
          <p:cNvPr id="3" name="Объект 2"/>
          <p:cNvSpPr>
            <a:spLocks noGrp="1"/>
          </p:cNvSpPr>
          <p:nvPr>
            <p:ph idx="1"/>
          </p:nvPr>
        </p:nvSpPr>
        <p:spPr>
          <a:xfrm>
            <a:off x="251520" y="836712"/>
            <a:ext cx="8496944" cy="5832648"/>
          </a:xfrm>
        </p:spPr>
        <p:txBody>
          <a:bodyPr>
            <a:normAutofit/>
          </a:bodyPr>
          <a:lstStyle/>
          <a:p>
            <a:pPr marL="0" indent="0" algn="just">
              <a:buNone/>
            </a:pPr>
            <a:r>
              <a:rPr lang="ru-RU" sz="1400" b="1" i="1" dirty="0"/>
              <a:t>     </a:t>
            </a:r>
            <a:r>
              <a:rPr lang="ru-RU" sz="1400" dirty="0"/>
              <a:t>Бюджет муниципального образования города</a:t>
            </a:r>
            <a:r>
              <a:rPr lang="ru-RU" sz="1400" b="1" i="1" dirty="0"/>
              <a:t> </a:t>
            </a:r>
            <a:r>
              <a:rPr lang="ru-RU" sz="1400" dirty="0"/>
              <a:t>Петергофа формируется в соответствии с бюджетным законодательством Российской Федерации, основой которого является Бюджетный кодекс Российской Федерации. </a:t>
            </a:r>
          </a:p>
          <a:p>
            <a:pPr marL="0" indent="0" algn="just">
              <a:buNone/>
            </a:pPr>
            <a:r>
              <a:rPr lang="ru-RU" sz="1300" b="1" i="1" dirty="0"/>
              <a:t>     Бюджетный кодекс Российской Федерации </a:t>
            </a:r>
            <a:r>
              <a:rPr lang="ru-RU" sz="1300" i="1" dirty="0"/>
              <a:t>определяет общие принципы бюджетного законодательства Российской Федерации, организации и функционирования бюджетной системы, основы бюджетного процесса и межбюджетных отношений, основания и виды ответственности за нарушение бюджетного законодательства. </a:t>
            </a:r>
          </a:p>
          <a:p>
            <a:pPr marL="0" indent="0" algn="just">
              <a:buNone/>
            </a:pPr>
            <a:r>
              <a:rPr lang="ru-RU" sz="1300" i="1" dirty="0"/>
              <a:t>     В частности главы 20 «Основы составления проектов бюджетов» и главы 21 «Основы рассмотрения и утверждения бюджетов» определяют общие положения по бюджету, предельные сроки внесения проекта решения о бюджете на рассмотрение представительного органа, документы и материалы, представляемые одновременно с проектом бюджета, порядок рассмотрения и утверждения проекта решения о бюджете.</a:t>
            </a:r>
            <a:endParaRPr lang="ru-RU" i="1" dirty="0"/>
          </a:p>
          <a:p>
            <a:pPr marL="0" indent="0">
              <a:buNone/>
            </a:pPr>
            <a:r>
              <a:rPr lang="ru-RU" sz="1300" b="1" i="1" dirty="0"/>
              <a:t>     Устав муниципального образования город Петергоф</a:t>
            </a:r>
            <a:r>
              <a:rPr lang="ru-RU" sz="1300" i="1" dirty="0"/>
              <a:t>, в частности статья 44 «Местный бюджет» определяет общие основы бюджетного процесса в муниципальном образовании город Петергоф. </a:t>
            </a:r>
          </a:p>
          <a:p>
            <a:pPr marL="0" indent="0">
              <a:buNone/>
            </a:pPr>
            <a:r>
              <a:rPr lang="ru-RU" sz="1300" b="1" i="1" dirty="0"/>
              <a:t>     Решение Муниципального Совета муниципального образования город Петергоф «Об утверждении новой редакции Положения «О бюджетном процессе в муниципальном образовании город Петергоф» (от 22.08.2013 № 60) </a:t>
            </a:r>
            <a:r>
              <a:rPr lang="ru-RU" sz="1300" i="1" dirty="0"/>
              <a:t>устанавливает основы организации бюджетного процесса в МО </a:t>
            </a:r>
            <a:r>
              <a:rPr lang="ru-RU" sz="1300" i="1" dirty="0" err="1"/>
              <a:t>г.Петергоф</a:t>
            </a:r>
            <a:r>
              <a:rPr lang="ru-RU" sz="1300" i="1" dirty="0"/>
              <a:t> и определяет порядок составления и рассмотрения проекта бюджета МО </a:t>
            </a:r>
            <a:r>
              <a:rPr lang="ru-RU" sz="1300" i="1" dirty="0" err="1"/>
              <a:t>г.Петергоф</a:t>
            </a:r>
            <a:r>
              <a:rPr lang="ru-RU" sz="1300" i="1" dirty="0"/>
              <a:t>, утверждения и исполнения бюджета МО </a:t>
            </a:r>
            <a:r>
              <a:rPr lang="ru-RU" sz="1300" i="1" dirty="0" err="1"/>
              <a:t>г.Петергоф</a:t>
            </a:r>
            <a:r>
              <a:rPr lang="ru-RU" sz="1300" i="1" dirty="0"/>
              <a:t>, а также осуществления контроля за его исполнением. Статьёй 23 определён срок представления проекта решения о местном бюджете на очередной финансовый год для рассмотрения Муниципальным Советом МО </a:t>
            </a:r>
            <a:r>
              <a:rPr lang="ru-RU" sz="1300" i="1" dirty="0" err="1"/>
              <a:t>г.Петергоф</a:t>
            </a:r>
            <a:r>
              <a:rPr lang="ru-RU" sz="1300" i="1" dirty="0"/>
              <a:t> – не позднее 15 ноября текущего финансового года. Статьёй 24 определён Порядок рассмотрения проекта решения о местном бюджете на очередной финансовый год Муниципальным Советом МО </a:t>
            </a:r>
            <a:r>
              <a:rPr lang="ru-RU" sz="1300" i="1" dirty="0" err="1"/>
              <a:t>г.Петергоф</a:t>
            </a:r>
            <a:r>
              <a:rPr lang="ru-RU" sz="1300" i="1" dirty="0"/>
              <a:t>.</a:t>
            </a:r>
          </a:p>
        </p:txBody>
      </p:sp>
    </p:spTree>
    <p:extLst>
      <p:ext uri="{BB962C8B-B14F-4D97-AF65-F5344CB8AC3E}">
        <p14:creationId xmlns:p14="http://schemas.microsoft.com/office/powerpoint/2010/main" val="3945757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2"/>
            <a:ext cx="8352928" cy="720080"/>
          </a:xfrm>
          <a:solidFill>
            <a:schemeClr val="accent6">
              <a:lumMod val="20000"/>
              <a:lumOff val="80000"/>
            </a:schemeClr>
          </a:solidFill>
          <a:ln>
            <a:solidFill>
              <a:schemeClr val="tx2">
                <a:lumMod val="40000"/>
                <a:lumOff val="60000"/>
              </a:schemeClr>
            </a:solidFill>
          </a:ln>
        </p:spPr>
        <p:txBody>
          <a:bodyPr>
            <a:noAutofit/>
          </a:bodyPr>
          <a:lstStyle/>
          <a:p>
            <a:br>
              <a:rPr lang="en-US" sz="2400" b="1" dirty="0"/>
            </a:br>
            <a:br>
              <a:rPr lang="en-US" sz="2400" b="1" dirty="0"/>
            </a:br>
            <a:br>
              <a:rPr lang="en-US" sz="2400" dirty="0"/>
            </a:br>
            <a:br>
              <a:rPr lang="en-US" sz="2400" dirty="0"/>
            </a:br>
            <a:br>
              <a:rPr lang="en-US" sz="2400" dirty="0"/>
            </a:br>
            <a:br>
              <a:rPr lang="en-US" sz="2400" dirty="0"/>
            </a:br>
            <a:r>
              <a:rPr lang="ru-RU" sz="2000" b="1" dirty="0"/>
              <a:t>    </a:t>
            </a:r>
            <a:r>
              <a:rPr lang="ru-RU" sz="2000" b="1" dirty="0">
                <a:solidFill>
                  <a:schemeClr val="accent2">
                    <a:lumMod val="75000"/>
                  </a:schemeClr>
                </a:solidFill>
              </a:rPr>
              <a:t>Нормативная база формирования проекта бюджета муниципального образования города Петергофа</a:t>
            </a:r>
            <a:endParaRPr lang="ru-RU" sz="2000" dirty="0">
              <a:solidFill>
                <a:schemeClr val="accent2">
                  <a:lumMod val="75000"/>
                </a:schemeClr>
              </a:solidFill>
            </a:endParaRPr>
          </a:p>
        </p:txBody>
      </p:sp>
      <p:sp>
        <p:nvSpPr>
          <p:cNvPr id="3" name="Объект 2"/>
          <p:cNvSpPr>
            <a:spLocks noGrp="1"/>
          </p:cNvSpPr>
          <p:nvPr>
            <p:ph idx="1"/>
          </p:nvPr>
        </p:nvSpPr>
        <p:spPr>
          <a:xfrm>
            <a:off x="251520" y="836712"/>
            <a:ext cx="8496944" cy="5904656"/>
          </a:xfrm>
        </p:spPr>
        <p:txBody>
          <a:bodyPr>
            <a:normAutofit/>
          </a:bodyPr>
          <a:lstStyle/>
          <a:p>
            <a:pPr marL="0" indent="0" algn="just">
              <a:buNone/>
            </a:pPr>
            <a:r>
              <a:rPr lang="ru-RU" sz="1400" b="1" i="1" dirty="0"/>
              <a:t>    </a:t>
            </a:r>
            <a:r>
              <a:rPr lang="ru-RU" sz="1400" i="1" dirty="0"/>
              <a:t>При составлении проекта бюджета муниципального образования город Петергоф учитываются расходные обязательства муниципального образования город Петергоф (далее по тексту МО </a:t>
            </a:r>
            <a:r>
              <a:rPr lang="ru-RU" sz="1400" i="1" dirty="0" err="1"/>
              <a:t>г.Петергоф</a:t>
            </a:r>
            <a:r>
              <a:rPr lang="ru-RU" sz="1400" i="1" dirty="0"/>
              <a:t>), которые формируются в соответствии с Перечнем расходных обязательств внутригородских муниципальных образований Санкт-Петербурга, вытекающих из полномочий по вопросам местного значения, определенных законами Санкт-Петербурга и определяются объёмы средств местного бюджета, необходимые для их исполнения. Перечень расходных обязательств внутригородских муниципальных образований Санкт-Петербурга утверждается в форме приложения к Закону Санкт-Петербурга о бюджете Санкт-Петербурга на очередной финансовый год.</a:t>
            </a:r>
          </a:p>
          <a:p>
            <a:pPr marL="0" indent="0" algn="just">
              <a:buNone/>
            </a:pPr>
            <a:r>
              <a:rPr lang="ru-RU" sz="1400" i="1" dirty="0"/>
              <a:t>     </a:t>
            </a:r>
            <a:r>
              <a:rPr lang="ru-RU" sz="1400" b="1" i="1" dirty="0"/>
              <a:t>Расходные обязательства муниципального образования </a:t>
            </a:r>
            <a:r>
              <a:rPr lang="ru-RU" sz="1400" b="1" i="1" dirty="0" err="1"/>
              <a:t>г.Петергоф</a:t>
            </a:r>
            <a:r>
              <a:rPr lang="ru-RU" sz="1400" b="1" i="1" dirty="0"/>
              <a:t> – </a:t>
            </a:r>
            <a:r>
              <a:rPr lang="ru-RU" sz="1400" i="1" dirty="0"/>
              <a:t>это обусловленные законом,</a:t>
            </a:r>
            <a:r>
              <a:rPr lang="ru-RU" sz="1400" dirty="0"/>
              <a:t> </a:t>
            </a:r>
            <a:r>
              <a:rPr lang="ru-RU" sz="1400" i="1" dirty="0"/>
              <a:t>нормативным правовым актом, договором или соглашением обязанности МО </a:t>
            </a:r>
            <a:r>
              <a:rPr lang="ru-RU" sz="1400" i="1" dirty="0" err="1"/>
              <a:t>г.Петергоф</a:t>
            </a:r>
            <a:r>
              <a:rPr lang="ru-RU" sz="1400" i="1" dirty="0"/>
              <a:t> или действующего от его имени казённого учреждения предоставить физическому или юридическому лицу, иному публично-правовому образованию средства местного бюджета. </a:t>
            </a:r>
          </a:p>
          <a:p>
            <a:pPr marL="0" indent="0" algn="just">
              <a:buNone/>
            </a:pPr>
            <a:r>
              <a:rPr lang="ru-RU" sz="1400" i="1" dirty="0"/>
              <a:t>     Принципы назначения, структура, порядок формирования и применения кодов бюджетной классификации Российской Федерации, а также порядок присвоения кодов составным частям бюджетной классификации Российской Федерации, которые в </a:t>
            </a:r>
          </a:p>
          <a:p>
            <a:pPr marL="0" indent="0" algn="just">
              <a:buNone/>
            </a:pPr>
            <a:r>
              <a:rPr lang="ru-RU" sz="1400" i="1" dirty="0"/>
              <a:t>соответствии с Кодексом являются едиными для бюджетов бюджетной системы Российской Федерации утверждены </a:t>
            </a:r>
            <a:r>
              <a:rPr lang="ru-RU" sz="1400" b="1" i="1" dirty="0"/>
              <a:t>Приказом Минфина России от 01.07.2013 N 65н «Об утверждении Указаний о порядке применения бюджетной классификации Российской Федерации».</a:t>
            </a:r>
            <a:r>
              <a:rPr lang="ru-RU" sz="1400" i="1" dirty="0"/>
              <a:t>  </a:t>
            </a:r>
            <a:endParaRPr lang="ru-RU" sz="1300" i="1" dirty="0"/>
          </a:p>
        </p:txBody>
      </p:sp>
    </p:spTree>
    <p:extLst>
      <p:ext uri="{BB962C8B-B14F-4D97-AF65-F5344CB8AC3E}">
        <p14:creationId xmlns:p14="http://schemas.microsoft.com/office/powerpoint/2010/main" val="3247725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2"/>
            <a:ext cx="8352928" cy="720080"/>
          </a:xfrm>
          <a:solidFill>
            <a:schemeClr val="accent6">
              <a:lumMod val="20000"/>
              <a:lumOff val="80000"/>
            </a:schemeClr>
          </a:solidFill>
          <a:ln>
            <a:solidFill>
              <a:schemeClr val="tx2">
                <a:lumMod val="40000"/>
                <a:lumOff val="60000"/>
              </a:schemeClr>
            </a:solidFill>
          </a:ln>
        </p:spPr>
        <p:txBody>
          <a:bodyPr>
            <a:noAutofit/>
          </a:bodyPr>
          <a:lstStyle/>
          <a:p>
            <a:pPr algn="ctr"/>
            <a:br>
              <a:rPr lang="en-US" sz="2400" b="1" dirty="0"/>
            </a:br>
            <a:br>
              <a:rPr lang="en-US" sz="2400" b="1" dirty="0"/>
            </a:br>
            <a:br>
              <a:rPr lang="en-US" sz="2400" dirty="0"/>
            </a:br>
            <a:br>
              <a:rPr lang="en-US" sz="2400" dirty="0"/>
            </a:br>
            <a:br>
              <a:rPr lang="en-US" sz="2400" dirty="0"/>
            </a:br>
            <a:r>
              <a:rPr lang="ru-RU" sz="2000" dirty="0">
                <a:solidFill>
                  <a:schemeClr val="accent2">
                    <a:lumMod val="75000"/>
                  </a:schemeClr>
                </a:solidFill>
              </a:rPr>
              <a:t>На чём основано составление проекта местного бюджета</a:t>
            </a:r>
            <a:r>
              <a:rPr lang="ru-RU" sz="2000" b="1" dirty="0">
                <a:solidFill>
                  <a:schemeClr val="accent2">
                    <a:lumMod val="75000"/>
                  </a:schemeClr>
                </a:solidFill>
              </a:rPr>
              <a:t>     </a:t>
            </a:r>
            <a:endParaRPr lang="ru-RU" sz="2000" dirty="0">
              <a:solidFill>
                <a:schemeClr val="accent2">
                  <a:lumMod val="75000"/>
                </a:schemeClr>
              </a:solidFill>
            </a:endParaRPr>
          </a:p>
        </p:txBody>
      </p:sp>
      <p:sp>
        <p:nvSpPr>
          <p:cNvPr id="3" name="Объект 2"/>
          <p:cNvSpPr>
            <a:spLocks noGrp="1"/>
          </p:cNvSpPr>
          <p:nvPr>
            <p:ph idx="1"/>
          </p:nvPr>
        </p:nvSpPr>
        <p:spPr>
          <a:xfrm>
            <a:off x="251520" y="836712"/>
            <a:ext cx="8496944" cy="5904656"/>
          </a:xfrm>
        </p:spPr>
        <p:txBody>
          <a:bodyPr>
            <a:normAutofit/>
          </a:bodyPr>
          <a:lstStyle/>
          <a:p>
            <a:pPr marL="0" indent="0" algn="just">
              <a:buNone/>
            </a:pPr>
            <a:r>
              <a:rPr lang="ru-RU" sz="1400" b="1" i="1" dirty="0"/>
              <a:t>    </a:t>
            </a:r>
            <a:r>
              <a:rPr lang="ru-RU" sz="1400" i="1" dirty="0"/>
              <a:t> </a:t>
            </a:r>
            <a:endParaRPr lang="ru-RU" sz="1300" i="1" dirty="0"/>
          </a:p>
        </p:txBody>
      </p:sp>
      <p:sp>
        <p:nvSpPr>
          <p:cNvPr id="4" name="Скругленный прямоугольник 3"/>
          <p:cNvSpPr/>
          <p:nvPr/>
        </p:nvSpPr>
        <p:spPr>
          <a:xfrm>
            <a:off x="483737" y="1052736"/>
            <a:ext cx="586883" cy="1008112"/>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rPr>
              <a:t>1</a:t>
            </a:r>
          </a:p>
        </p:txBody>
      </p:sp>
      <p:sp>
        <p:nvSpPr>
          <p:cNvPr id="5" name="Скругленный прямоугольник 4"/>
          <p:cNvSpPr/>
          <p:nvPr/>
        </p:nvSpPr>
        <p:spPr>
          <a:xfrm>
            <a:off x="490701" y="2240867"/>
            <a:ext cx="586882" cy="972109"/>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rPr>
              <a:t>2</a:t>
            </a:r>
          </a:p>
        </p:txBody>
      </p:sp>
      <p:sp>
        <p:nvSpPr>
          <p:cNvPr id="6" name="Скругленный прямоугольник 5"/>
          <p:cNvSpPr/>
          <p:nvPr/>
        </p:nvSpPr>
        <p:spPr>
          <a:xfrm>
            <a:off x="476049" y="3429000"/>
            <a:ext cx="587877" cy="982149"/>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rPr>
              <a:t>3</a:t>
            </a:r>
          </a:p>
        </p:txBody>
      </p:sp>
      <p:sp>
        <p:nvSpPr>
          <p:cNvPr id="7" name="Скругленный прямоугольник 6"/>
          <p:cNvSpPr/>
          <p:nvPr/>
        </p:nvSpPr>
        <p:spPr>
          <a:xfrm>
            <a:off x="506929" y="4581128"/>
            <a:ext cx="596247" cy="1138552"/>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solidFill>
              </a:rPr>
              <a:t>4</a:t>
            </a:r>
          </a:p>
        </p:txBody>
      </p:sp>
      <p:sp>
        <p:nvSpPr>
          <p:cNvPr id="8" name="Скругленный прямоугольник 7"/>
          <p:cNvSpPr/>
          <p:nvPr/>
        </p:nvSpPr>
        <p:spPr>
          <a:xfrm>
            <a:off x="1070620" y="1052736"/>
            <a:ext cx="7605836" cy="1008112"/>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1">
                    <a:lumMod val="75000"/>
                  </a:schemeClr>
                </a:solidFill>
              </a:rPr>
              <a:t>Бюджетном послании Президента Российской Федерации</a:t>
            </a:r>
          </a:p>
        </p:txBody>
      </p:sp>
      <p:sp>
        <p:nvSpPr>
          <p:cNvPr id="9" name="Скругленный прямоугольник 8"/>
          <p:cNvSpPr/>
          <p:nvPr/>
        </p:nvSpPr>
        <p:spPr>
          <a:xfrm>
            <a:off x="1077582" y="2240867"/>
            <a:ext cx="7591185" cy="972109"/>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1">
                    <a:lumMod val="75000"/>
                  </a:schemeClr>
                </a:solidFill>
              </a:rPr>
              <a:t>Основных направлениях бюджетной политики и налоговой политики</a:t>
            </a:r>
          </a:p>
        </p:txBody>
      </p:sp>
      <p:sp>
        <p:nvSpPr>
          <p:cNvPr id="10" name="Скругленный прямоугольник 9"/>
          <p:cNvSpPr/>
          <p:nvPr/>
        </p:nvSpPr>
        <p:spPr>
          <a:xfrm>
            <a:off x="1063926" y="3392995"/>
            <a:ext cx="7604842" cy="1054157"/>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1">
                    <a:lumMod val="75000"/>
                  </a:schemeClr>
                </a:solidFill>
              </a:rPr>
              <a:t>Прогнозе социально-экономического развития муниципального образования</a:t>
            </a:r>
          </a:p>
        </p:txBody>
      </p:sp>
      <p:sp>
        <p:nvSpPr>
          <p:cNvPr id="11" name="Скругленный прямоугольник 10"/>
          <p:cNvSpPr/>
          <p:nvPr/>
        </p:nvSpPr>
        <p:spPr>
          <a:xfrm>
            <a:off x="1103176" y="4581128"/>
            <a:ext cx="7565591" cy="1138552"/>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1">
                    <a:lumMod val="75000"/>
                  </a:schemeClr>
                </a:solidFill>
              </a:rPr>
              <a:t>Проектах ведомственных целевых программах и планах мероприятий по непрограммным расходам местного бюджета</a:t>
            </a:r>
          </a:p>
        </p:txBody>
      </p:sp>
    </p:spTree>
    <p:extLst>
      <p:ext uri="{BB962C8B-B14F-4D97-AF65-F5344CB8AC3E}">
        <p14:creationId xmlns:p14="http://schemas.microsoft.com/office/powerpoint/2010/main" val="1181428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2"/>
            <a:ext cx="8352928" cy="720080"/>
          </a:xfrm>
          <a:solidFill>
            <a:schemeClr val="accent6">
              <a:lumMod val="20000"/>
              <a:lumOff val="80000"/>
            </a:schemeClr>
          </a:solidFill>
          <a:ln>
            <a:solidFill>
              <a:schemeClr val="tx2">
                <a:lumMod val="40000"/>
                <a:lumOff val="60000"/>
              </a:schemeClr>
            </a:solidFill>
          </a:ln>
        </p:spPr>
        <p:txBody>
          <a:bodyPr>
            <a:noAutofit/>
          </a:bodyPr>
          <a:lstStyle/>
          <a:p>
            <a:pPr algn="ctr"/>
            <a:br>
              <a:rPr lang="en-US" sz="2400" b="1" dirty="0"/>
            </a:br>
            <a:br>
              <a:rPr lang="en-US" sz="2400" b="1" dirty="0"/>
            </a:br>
            <a:br>
              <a:rPr lang="en-US" sz="2400" dirty="0"/>
            </a:br>
            <a:br>
              <a:rPr lang="en-US" sz="2400" dirty="0"/>
            </a:br>
            <a:br>
              <a:rPr lang="en-US" sz="2400" dirty="0"/>
            </a:br>
            <a:r>
              <a:rPr lang="ru-RU" sz="2000" dirty="0"/>
              <a:t> </a:t>
            </a:r>
            <a:r>
              <a:rPr lang="ru-RU" sz="2000" dirty="0">
                <a:solidFill>
                  <a:schemeClr val="accent2">
                    <a:lumMod val="75000"/>
                  </a:schemeClr>
                </a:solidFill>
              </a:rPr>
              <a:t>Схема формирования бюджета муниципального образования </a:t>
            </a:r>
            <a:r>
              <a:rPr lang="ru-RU" sz="2000" dirty="0" err="1">
                <a:solidFill>
                  <a:schemeClr val="accent2">
                    <a:lumMod val="75000"/>
                  </a:schemeClr>
                </a:solidFill>
              </a:rPr>
              <a:t>г.Петергоф</a:t>
            </a:r>
            <a:endParaRPr lang="ru-RU" sz="2000" dirty="0">
              <a:solidFill>
                <a:schemeClr val="accent2">
                  <a:lumMod val="75000"/>
                </a:schemeClr>
              </a:solidFill>
            </a:endParaRPr>
          </a:p>
        </p:txBody>
      </p:sp>
      <p:sp>
        <p:nvSpPr>
          <p:cNvPr id="3" name="Объект 2"/>
          <p:cNvSpPr>
            <a:spLocks noGrp="1"/>
          </p:cNvSpPr>
          <p:nvPr>
            <p:ph idx="1"/>
          </p:nvPr>
        </p:nvSpPr>
        <p:spPr>
          <a:xfrm>
            <a:off x="251520" y="836712"/>
            <a:ext cx="8496944" cy="5904656"/>
          </a:xfrm>
        </p:spPr>
        <p:txBody>
          <a:bodyPr>
            <a:normAutofit/>
          </a:bodyPr>
          <a:lstStyle/>
          <a:p>
            <a:pPr marL="0" indent="0" algn="just">
              <a:buNone/>
            </a:pPr>
            <a:r>
              <a:rPr lang="ru-RU" sz="1400" b="1" i="1" dirty="0"/>
              <a:t>    </a:t>
            </a:r>
            <a:r>
              <a:rPr lang="ru-RU" sz="1400" i="1" dirty="0"/>
              <a:t> </a:t>
            </a:r>
            <a:endParaRPr lang="ru-RU" sz="1300" i="1" dirty="0"/>
          </a:p>
        </p:txBody>
      </p:sp>
      <p:sp>
        <p:nvSpPr>
          <p:cNvPr id="4" name="Скругленный прямоугольник 3"/>
          <p:cNvSpPr/>
          <p:nvPr/>
        </p:nvSpPr>
        <p:spPr>
          <a:xfrm>
            <a:off x="506929" y="896279"/>
            <a:ext cx="3656215" cy="989483"/>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schemeClr val="accent1">
                    <a:lumMod val="75000"/>
                  </a:schemeClr>
                </a:solidFill>
              </a:rPr>
              <a:t>Местная администрация-финансовый орган</a:t>
            </a:r>
            <a:r>
              <a:rPr lang="ru-RU" sz="1400" dirty="0">
                <a:solidFill>
                  <a:schemeClr val="accent1">
                    <a:lumMod val="75000"/>
                  </a:schemeClr>
                </a:solidFill>
              </a:rPr>
              <a:t>, финансово-экономический отдел местной администрации</a:t>
            </a:r>
          </a:p>
        </p:txBody>
      </p:sp>
      <p:sp>
        <p:nvSpPr>
          <p:cNvPr id="5" name="Скругленный прямоугольник 4"/>
          <p:cNvSpPr/>
          <p:nvPr/>
        </p:nvSpPr>
        <p:spPr>
          <a:xfrm>
            <a:off x="482724" y="2143501"/>
            <a:ext cx="4801379" cy="1069475"/>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accent1">
                    <a:lumMod val="75000"/>
                  </a:schemeClr>
                </a:solidFill>
              </a:rPr>
              <a:t> </a:t>
            </a:r>
            <a:r>
              <a:rPr lang="ru-RU" sz="1200" b="1" dirty="0">
                <a:solidFill>
                  <a:schemeClr val="tx1"/>
                </a:solidFill>
              </a:rPr>
              <a:t>Проект Решения о бюджете</a:t>
            </a:r>
          </a:p>
          <a:p>
            <a:pPr algn="ctr"/>
            <a:endParaRPr lang="ru-RU" sz="1200" b="1" dirty="0">
              <a:solidFill>
                <a:schemeClr val="accent1">
                  <a:lumMod val="75000"/>
                </a:schemeClr>
              </a:solidFill>
            </a:endParaRPr>
          </a:p>
          <a:p>
            <a:pPr algn="ctr"/>
            <a:endParaRPr lang="ru-RU" sz="1200" b="1" dirty="0">
              <a:solidFill>
                <a:schemeClr val="accent1">
                  <a:lumMod val="75000"/>
                </a:schemeClr>
              </a:solidFill>
            </a:endParaRPr>
          </a:p>
          <a:p>
            <a:pPr algn="ctr"/>
            <a:endParaRPr lang="ru-RU" sz="1200" b="1" dirty="0">
              <a:solidFill>
                <a:schemeClr val="accent1">
                  <a:lumMod val="75000"/>
                </a:schemeClr>
              </a:solidFill>
            </a:endParaRPr>
          </a:p>
          <a:p>
            <a:pPr algn="ctr"/>
            <a:endParaRPr lang="ru-RU" sz="1200" b="1" dirty="0">
              <a:solidFill>
                <a:schemeClr val="accent1">
                  <a:lumMod val="75000"/>
                </a:schemeClr>
              </a:solidFill>
            </a:endParaRPr>
          </a:p>
        </p:txBody>
      </p:sp>
      <p:sp>
        <p:nvSpPr>
          <p:cNvPr id="6" name="Скругленный прямоугольник 5"/>
          <p:cNvSpPr/>
          <p:nvPr/>
        </p:nvSpPr>
        <p:spPr>
          <a:xfrm>
            <a:off x="323528" y="3400078"/>
            <a:ext cx="5662005" cy="1256794"/>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schemeClr val="accent1">
                    <a:lumMod val="75000"/>
                  </a:schemeClr>
                </a:solidFill>
              </a:rPr>
              <a:t> </a:t>
            </a:r>
            <a:r>
              <a:rPr lang="ru-RU" sz="1050" dirty="0">
                <a:solidFill>
                  <a:schemeClr val="accent1">
                    <a:lumMod val="75000"/>
                  </a:schemeClr>
                </a:solidFill>
              </a:rPr>
              <a:t>Проект решения о бюджете – размещается в свободном доступе после одобрения местной администрацией МО </a:t>
            </a:r>
            <a:r>
              <a:rPr lang="ru-RU" sz="1050" dirty="0" err="1">
                <a:solidFill>
                  <a:schemeClr val="accent1">
                    <a:lumMod val="75000"/>
                  </a:schemeClr>
                </a:solidFill>
              </a:rPr>
              <a:t>г.Петергоф</a:t>
            </a:r>
            <a:r>
              <a:rPr lang="ru-RU" sz="1050" dirty="0">
                <a:solidFill>
                  <a:schemeClr val="accent1">
                    <a:lumMod val="75000"/>
                  </a:schemeClr>
                </a:solidFill>
              </a:rPr>
              <a:t> и внесения проекта решения о бюджете в Муниципальный Совет МО </a:t>
            </a:r>
            <a:r>
              <a:rPr lang="ru-RU" sz="1050" dirty="0" err="1">
                <a:solidFill>
                  <a:schemeClr val="accent1">
                    <a:lumMod val="75000"/>
                  </a:schemeClr>
                </a:solidFill>
              </a:rPr>
              <a:t>г.Петергоф</a:t>
            </a:r>
            <a:r>
              <a:rPr lang="ru-RU" sz="1050" dirty="0">
                <a:solidFill>
                  <a:schemeClr val="accent1">
                    <a:lumMod val="75000"/>
                  </a:schemeClr>
                </a:solidFill>
              </a:rPr>
              <a:t>.  Подлежит рассмотрению и утверждению Муниципальным Советом МО </a:t>
            </a:r>
            <a:r>
              <a:rPr lang="ru-RU" sz="1050" dirty="0" err="1">
                <a:solidFill>
                  <a:schemeClr val="accent1">
                    <a:lumMod val="75000"/>
                  </a:schemeClr>
                </a:solidFill>
              </a:rPr>
              <a:t>г.Петергоф</a:t>
            </a:r>
            <a:r>
              <a:rPr lang="ru-RU" sz="1050" dirty="0">
                <a:solidFill>
                  <a:schemeClr val="accent1">
                    <a:lumMod val="75000"/>
                  </a:schemeClr>
                </a:solidFill>
              </a:rPr>
              <a:t>. Решение о бюджете – размещается в свободном доступе после утверждения Муниципальным Советом и подписания Главой Муниципального образования</a:t>
            </a:r>
          </a:p>
        </p:txBody>
      </p:sp>
      <p:sp>
        <p:nvSpPr>
          <p:cNvPr id="7" name="Скругленный прямоугольник 6"/>
          <p:cNvSpPr/>
          <p:nvPr/>
        </p:nvSpPr>
        <p:spPr>
          <a:xfrm>
            <a:off x="482454" y="4854420"/>
            <a:ext cx="8280920" cy="39142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accent1">
                    <a:lumMod val="75000"/>
                  </a:schemeClr>
                </a:solidFill>
              </a:rPr>
              <a:t> </a:t>
            </a:r>
            <a:r>
              <a:rPr lang="ru-RU" sz="1200" b="1" dirty="0">
                <a:solidFill>
                  <a:schemeClr val="accent1">
                    <a:lumMod val="50000"/>
                  </a:schemeClr>
                </a:solidFill>
              </a:rPr>
              <a:t>Муниципальный Совет Муниципального образования город Петергоф</a:t>
            </a:r>
          </a:p>
        </p:txBody>
      </p:sp>
      <p:sp>
        <p:nvSpPr>
          <p:cNvPr id="8" name="Скругленный прямоугольник 7"/>
          <p:cNvSpPr/>
          <p:nvPr/>
        </p:nvSpPr>
        <p:spPr>
          <a:xfrm>
            <a:off x="4437720" y="922966"/>
            <a:ext cx="2304257" cy="962796"/>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1">
                    <a:lumMod val="75000"/>
                  </a:schemeClr>
                </a:solidFill>
              </a:rPr>
              <a:t> </a:t>
            </a:r>
            <a:r>
              <a:rPr lang="ru-RU" sz="1200" dirty="0">
                <a:solidFill>
                  <a:schemeClr val="accent1">
                    <a:lumMod val="75000"/>
                  </a:schemeClr>
                </a:solidFill>
              </a:rPr>
              <a:t>Главные распорядители бюджетных средств, главные администраторы доходов бюджета </a:t>
            </a:r>
          </a:p>
        </p:txBody>
      </p:sp>
      <p:sp>
        <p:nvSpPr>
          <p:cNvPr id="9" name="Скругленный прямоугольник 8"/>
          <p:cNvSpPr/>
          <p:nvPr/>
        </p:nvSpPr>
        <p:spPr>
          <a:xfrm>
            <a:off x="5391675" y="2197052"/>
            <a:ext cx="3303598" cy="91855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1">
                    <a:lumMod val="75000"/>
                  </a:schemeClr>
                </a:solidFill>
              </a:rPr>
              <a:t> </a:t>
            </a:r>
            <a:r>
              <a:rPr lang="ru-RU" sz="1200" dirty="0">
                <a:solidFill>
                  <a:schemeClr val="accent1">
                    <a:lumMod val="75000"/>
                  </a:schemeClr>
                </a:solidFill>
              </a:rPr>
              <a:t>Справочные материалы, расчёты и обоснования планируемых доходов и расходов</a:t>
            </a:r>
          </a:p>
        </p:txBody>
      </p:sp>
      <p:sp>
        <p:nvSpPr>
          <p:cNvPr id="10" name="Скругленный прямоугольник 9"/>
          <p:cNvSpPr/>
          <p:nvPr/>
        </p:nvSpPr>
        <p:spPr>
          <a:xfrm>
            <a:off x="6084168" y="3400077"/>
            <a:ext cx="2575477" cy="1292719"/>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1">
                    <a:lumMod val="75000"/>
                  </a:schemeClr>
                </a:solidFill>
              </a:rPr>
              <a:t> </a:t>
            </a:r>
            <a:r>
              <a:rPr lang="ru-RU" sz="1050" dirty="0">
                <a:solidFill>
                  <a:schemeClr val="accent1">
                    <a:lumMod val="75000"/>
                  </a:schemeClr>
                </a:solidFill>
              </a:rPr>
              <a:t>Осуществляются главными распорядителями бюджетных средств и предоставляются в Муниципальный Совет МО </a:t>
            </a:r>
            <a:r>
              <a:rPr lang="ru-RU" sz="1050" dirty="0" err="1">
                <a:solidFill>
                  <a:schemeClr val="accent1">
                    <a:lumMod val="75000"/>
                  </a:schemeClr>
                </a:solidFill>
              </a:rPr>
              <a:t>г.Петергоф</a:t>
            </a:r>
            <a:r>
              <a:rPr lang="ru-RU" sz="1050" dirty="0">
                <a:solidFill>
                  <a:schemeClr val="accent1">
                    <a:lumMod val="75000"/>
                  </a:schemeClr>
                </a:solidFill>
              </a:rPr>
              <a:t> одновременно с проектом бюджета на очередной финансовый год </a:t>
            </a:r>
            <a:endParaRPr lang="ru-RU" sz="1050" b="1" dirty="0">
              <a:solidFill>
                <a:schemeClr val="accent1">
                  <a:lumMod val="75000"/>
                </a:schemeClr>
              </a:solidFill>
            </a:endParaRPr>
          </a:p>
        </p:txBody>
      </p:sp>
      <p:sp>
        <p:nvSpPr>
          <p:cNvPr id="11" name="Скругленный прямоугольник 10"/>
          <p:cNvSpPr/>
          <p:nvPr/>
        </p:nvSpPr>
        <p:spPr>
          <a:xfrm>
            <a:off x="611560" y="5445224"/>
            <a:ext cx="8083713" cy="792088"/>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b="1" dirty="0">
                <a:solidFill>
                  <a:schemeClr val="accent1">
                    <a:lumMod val="75000"/>
                  </a:schemeClr>
                </a:solidFill>
              </a:rPr>
              <a:t> </a:t>
            </a:r>
            <a:r>
              <a:rPr lang="ru-RU" sz="1200" b="1" dirty="0">
                <a:solidFill>
                  <a:schemeClr val="tx1"/>
                </a:solidFill>
              </a:rPr>
              <a:t>Решение о бюджете муниципального образования </a:t>
            </a:r>
            <a:r>
              <a:rPr lang="ru-RU" sz="1200" b="1" dirty="0" err="1">
                <a:solidFill>
                  <a:schemeClr val="tx1"/>
                </a:solidFill>
              </a:rPr>
              <a:t>г.Петергоф</a:t>
            </a:r>
            <a:endParaRPr lang="ru-RU" sz="1200" b="1" dirty="0">
              <a:solidFill>
                <a:schemeClr val="tx1"/>
              </a:solidFill>
            </a:endParaRPr>
          </a:p>
          <a:p>
            <a:pPr algn="ctr"/>
            <a:endParaRPr lang="ru-RU" sz="1000" b="1" dirty="0">
              <a:solidFill>
                <a:schemeClr val="accent1">
                  <a:lumMod val="75000"/>
                </a:schemeClr>
              </a:solidFill>
            </a:endParaRPr>
          </a:p>
          <a:p>
            <a:pPr algn="ctr"/>
            <a:endParaRPr lang="ru-RU" sz="1000" b="1" dirty="0">
              <a:solidFill>
                <a:schemeClr val="accent1">
                  <a:lumMod val="75000"/>
                </a:schemeClr>
              </a:solidFill>
            </a:endParaRPr>
          </a:p>
          <a:p>
            <a:pPr algn="ctr"/>
            <a:endParaRPr lang="ru-RU" sz="1000" b="1" dirty="0">
              <a:solidFill>
                <a:schemeClr val="accent1">
                  <a:lumMod val="75000"/>
                </a:schemeClr>
              </a:solidFill>
            </a:endParaRPr>
          </a:p>
          <a:p>
            <a:pPr algn="ctr"/>
            <a:endParaRPr lang="ru-RU" sz="1000" b="1" dirty="0">
              <a:solidFill>
                <a:schemeClr val="accent1">
                  <a:lumMod val="75000"/>
                </a:schemeClr>
              </a:solidFill>
            </a:endParaRPr>
          </a:p>
        </p:txBody>
      </p:sp>
      <p:sp>
        <p:nvSpPr>
          <p:cNvPr id="12" name="Скругленный прямоугольник 11"/>
          <p:cNvSpPr/>
          <p:nvPr/>
        </p:nvSpPr>
        <p:spPr>
          <a:xfrm>
            <a:off x="6948265" y="896277"/>
            <a:ext cx="1720502" cy="131338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solidFill>
                  <a:schemeClr val="accent1">
                    <a:lumMod val="75000"/>
                  </a:schemeClr>
                </a:solidFill>
              </a:rPr>
              <a:t>Распорядители, получатели бюджетных средств</a:t>
            </a:r>
          </a:p>
        </p:txBody>
      </p:sp>
      <p:sp>
        <p:nvSpPr>
          <p:cNvPr id="13" name="Стрелка влево 12"/>
          <p:cNvSpPr/>
          <p:nvPr/>
        </p:nvSpPr>
        <p:spPr>
          <a:xfrm rot="16200000">
            <a:off x="1902381" y="1953008"/>
            <a:ext cx="298677" cy="189411"/>
          </a:xfrm>
          <a:prstGeom prst="lef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Стрелка влево 13"/>
          <p:cNvSpPr/>
          <p:nvPr/>
        </p:nvSpPr>
        <p:spPr>
          <a:xfrm rot="16200000">
            <a:off x="2729200" y="3242384"/>
            <a:ext cx="288034" cy="229213"/>
          </a:xfrm>
          <a:prstGeom prst="lef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Стрелка влево 14"/>
          <p:cNvSpPr/>
          <p:nvPr/>
        </p:nvSpPr>
        <p:spPr>
          <a:xfrm>
            <a:off x="4010743" y="1194098"/>
            <a:ext cx="489204" cy="234670"/>
          </a:xfrm>
          <a:prstGeom prst="lef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Стрелка вниз 16"/>
          <p:cNvSpPr/>
          <p:nvPr/>
        </p:nvSpPr>
        <p:spPr>
          <a:xfrm>
            <a:off x="5703393" y="1898375"/>
            <a:ext cx="282140" cy="311290"/>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Стрелка влево 17"/>
          <p:cNvSpPr/>
          <p:nvPr/>
        </p:nvSpPr>
        <p:spPr>
          <a:xfrm>
            <a:off x="6652038" y="1304352"/>
            <a:ext cx="378247" cy="248618"/>
          </a:xfrm>
          <a:prstGeom prst="lef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Прямоугольник 18"/>
          <p:cNvSpPr/>
          <p:nvPr/>
        </p:nvSpPr>
        <p:spPr>
          <a:xfrm>
            <a:off x="769988" y="2557091"/>
            <a:ext cx="2001812" cy="439861"/>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solidFill>
                  <a:schemeClr val="tx1"/>
                </a:solidFill>
              </a:rPr>
              <a:t>Текстовая часть решения о бюджете</a:t>
            </a:r>
          </a:p>
        </p:txBody>
      </p:sp>
      <p:sp>
        <p:nvSpPr>
          <p:cNvPr id="20" name="Блок-схема: несколько документов 19"/>
          <p:cNvSpPr/>
          <p:nvPr/>
        </p:nvSpPr>
        <p:spPr>
          <a:xfrm>
            <a:off x="3059832" y="2492896"/>
            <a:ext cx="2016223" cy="720079"/>
          </a:xfrm>
          <a:prstGeom prst="flowChartMultidocumen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solidFill>
              </a:rPr>
              <a:t>Приложения к текстовой части решения о бюджете </a:t>
            </a:r>
          </a:p>
        </p:txBody>
      </p:sp>
      <p:sp>
        <p:nvSpPr>
          <p:cNvPr id="22" name="Стрелка вниз 21"/>
          <p:cNvSpPr/>
          <p:nvPr/>
        </p:nvSpPr>
        <p:spPr>
          <a:xfrm>
            <a:off x="2808870" y="4692796"/>
            <a:ext cx="250962" cy="301094"/>
          </a:xfrm>
          <a:prstGeom prst="down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Стрелка вниз 22"/>
          <p:cNvSpPr/>
          <p:nvPr/>
        </p:nvSpPr>
        <p:spPr>
          <a:xfrm>
            <a:off x="7047167" y="3127574"/>
            <a:ext cx="242316" cy="288035"/>
          </a:xfrm>
          <a:prstGeom prst="downArrow">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Стрелка вниз 23"/>
          <p:cNvSpPr/>
          <p:nvPr/>
        </p:nvSpPr>
        <p:spPr>
          <a:xfrm>
            <a:off x="7147485" y="4714950"/>
            <a:ext cx="224421" cy="278940"/>
          </a:xfrm>
          <a:prstGeom prst="downArrow">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Стрелка вниз 24"/>
          <p:cNvSpPr/>
          <p:nvPr/>
        </p:nvSpPr>
        <p:spPr>
          <a:xfrm>
            <a:off x="4499947" y="5245840"/>
            <a:ext cx="288077" cy="242011"/>
          </a:xfrm>
          <a:prstGeom prst="down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Прямоугольник 25"/>
          <p:cNvSpPr/>
          <p:nvPr/>
        </p:nvSpPr>
        <p:spPr>
          <a:xfrm>
            <a:off x="1259632" y="5729861"/>
            <a:ext cx="3363282" cy="36343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dirty="0">
                <a:solidFill>
                  <a:schemeClr val="tx1"/>
                </a:solidFill>
              </a:rPr>
              <a:t>Текстовая часть решения о бюджете</a:t>
            </a:r>
          </a:p>
        </p:txBody>
      </p:sp>
      <p:sp>
        <p:nvSpPr>
          <p:cNvPr id="27" name="Блок-схема: несколько документов 26"/>
          <p:cNvSpPr/>
          <p:nvPr/>
        </p:nvSpPr>
        <p:spPr>
          <a:xfrm>
            <a:off x="5076055" y="5661248"/>
            <a:ext cx="3583589" cy="576063"/>
          </a:xfrm>
          <a:prstGeom prst="flowChartMultidocumen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dirty="0">
                <a:solidFill>
                  <a:schemeClr val="tx1"/>
                </a:solidFill>
              </a:rPr>
              <a:t>Приложения к текстовой части решения о бюджете  </a:t>
            </a:r>
          </a:p>
        </p:txBody>
      </p:sp>
      <p:sp>
        <p:nvSpPr>
          <p:cNvPr id="28" name="Скругленная прямоугольная выноска 27"/>
          <p:cNvSpPr/>
          <p:nvPr/>
        </p:nvSpPr>
        <p:spPr>
          <a:xfrm>
            <a:off x="1208382" y="6323165"/>
            <a:ext cx="3414532" cy="418761"/>
          </a:xfrm>
          <a:prstGeom prst="wedgeRoundRectCallou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dirty="0">
                <a:solidFill>
                  <a:schemeClr val="accent1">
                    <a:lumMod val="50000"/>
                  </a:schemeClr>
                </a:solidFill>
              </a:rPr>
              <a:t>Информация предоставляется в электронном виде</a:t>
            </a:r>
          </a:p>
        </p:txBody>
      </p:sp>
      <p:sp>
        <p:nvSpPr>
          <p:cNvPr id="29" name="Скругленная прямоугольная выноска 28"/>
          <p:cNvSpPr/>
          <p:nvPr/>
        </p:nvSpPr>
        <p:spPr>
          <a:xfrm>
            <a:off x="5013784" y="6322607"/>
            <a:ext cx="3456385" cy="418761"/>
          </a:xfrm>
          <a:prstGeom prst="wedgeRoundRect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dirty="0">
                <a:solidFill>
                  <a:schemeClr val="accent1">
                    <a:lumMod val="50000"/>
                  </a:schemeClr>
                </a:solidFill>
              </a:rPr>
              <a:t>Информация предоставляется на бумажном носителе</a:t>
            </a:r>
          </a:p>
        </p:txBody>
      </p:sp>
    </p:spTree>
    <p:extLst>
      <p:ext uri="{BB962C8B-B14F-4D97-AF65-F5344CB8AC3E}">
        <p14:creationId xmlns:p14="http://schemas.microsoft.com/office/powerpoint/2010/main" val="1973273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16632"/>
            <a:ext cx="8012434" cy="720081"/>
          </a:xfrm>
          <a:solidFill>
            <a:schemeClr val="accent6">
              <a:lumMod val="20000"/>
              <a:lumOff val="80000"/>
            </a:schemeClr>
          </a:solidFill>
          <a:ln>
            <a:solidFill>
              <a:schemeClr val="tx2">
                <a:lumMod val="40000"/>
                <a:lumOff val="60000"/>
              </a:schemeClr>
            </a:solidFill>
          </a:ln>
        </p:spPr>
        <p:txBody>
          <a:bodyPr>
            <a:noAutofit/>
          </a:bodyPr>
          <a:lstStyle/>
          <a:p>
            <a:pPr algn="ctr"/>
            <a:br>
              <a:rPr lang="en-US" sz="2400" b="1" dirty="0"/>
            </a:br>
            <a:br>
              <a:rPr lang="en-US" sz="2400" b="1" dirty="0"/>
            </a:br>
            <a:br>
              <a:rPr lang="en-US" sz="2400" dirty="0"/>
            </a:br>
            <a:br>
              <a:rPr lang="en-US" sz="2400" dirty="0"/>
            </a:br>
            <a:br>
              <a:rPr lang="en-US" sz="2400" dirty="0"/>
            </a:br>
            <a:r>
              <a:rPr lang="ru-RU" sz="2000" dirty="0"/>
              <a:t>  </a:t>
            </a:r>
            <a:r>
              <a:rPr lang="ru-RU" sz="2000" dirty="0">
                <a:solidFill>
                  <a:schemeClr val="accent2">
                    <a:lumMod val="60000"/>
                    <a:lumOff val="40000"/>
                  </a:schemeClr>
                </a:solidFill>
              </a:rPr>
              <a:t>Доходы бюджета – </a:t>
            </a:r>
            <a:r>
              <a:rPr lang="ru-RU" sz="1800" dirty="0">
                <a:solidFill>
                  <a:schemeClr val="accent2">
                    <a:lumMod val="60000"/>
                    <a:lumOff val="40000"/>
                  </a:schemeClr>
                </a:solidFill>
                <a:effectLst/>
              </a:rPr>
              <a:t>это безвозмездные и безвозвратные поступления денежных средств в бюджет</a:t>
            </a:r>
          </a:p>
        </p:txBody>
      </p:sp>
      <p:sp>
        <p:nvSpPr>
          <p:cNvPr id="3" name="Объект 2"/>
          <p:cNvSpPr>
            <a:spLocks noGrp="1"/>
          </p:cNvSpPr>
          <p:nvPr>
            <p:ph idx="1"/>
          </p:nvPr>
        </p:nvSpPr>
        <p:spPr>
          <a:xfrm>
            <a:off x="251520" y="836714"/>
            <a:ext cx="8496944" cy="5904654"/>
          </a:xfrm>
        </p:spPr>
        <p:txBody>
          <a:bodyPr>
            <a:normAutofit/>
          </a:bodyPr>
          <a:lstStyle/>
          <a:p>
            <a:pPr marL="0" indent="0" algn="just">
              <a:buNone/>
            </a:pPr>
            <a:r>
              <a:rPr lang="ru-RU" sz="1400" b="1" i="1" dirty="0"/>
              <a:t>    </a:t>
            </a:r>
            <a:r>
              <a:rPr lang="ru-RU" sz="1400" i="1" dirty="0"/>
              <a:t>  </a:t>
            </a:r>
            <a:endParaRPr lang="ru-RU" sz="1300" i="1" dirty="0"/>
          </a:p>
        </p:txBody>
      </p:sp>
      <p:sp>
        <p:nvSpPr>
          <p:cNvPr id="4" name="Скругленный прямоугольник 3"/>
          <p:cNvSpPr/>
          <p:nvPr/>
        </p:nvSpPr>
        <p:spPr>
          <a:xfrm>
            <a:off x="1650774" y="954019"/>
            <a:ext cx="1965908" cy="1325113"/>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schemeClr val="accent3">
                    <a:lumMod val="60000"/>
                    <a:lumOff val="40000"/>
                  </a:schemeClr>
                </a:solidFill>
                <a:effectLst>
                  <a:outerShdw blurRad="38100" dist="38100" dir="2700000" algn="tl">
                    <a:srgbClr val="000000">
                      <a:alpha val="43137"/>
                    </a:srgbClr>
                  </a:outerShdw>
                </a:effectLst>
              </a:rPr>
              <a:t> </a:t>
            </a:r>
            <a:r>
              <a:rPr lang="ru-RU" sz="1600" b="1" dirty="0">
                <a:solidFill>
                  <a:schemeClr val="accent3">
                    <a:lumMod val="60000"/>
                    <a:lumOff val="40000"/>
                  </a:schemeClr>
                </a:solidFill>
                <a:effectLst>
                  <a:outerShdw blurRad="38100" dist="38100" dir="2700000" algn="tl">
                    <a:srgbClr val="000000">
                      <a:alpha val="43137"/>
                    </a:srgbClr>
                  </a:outerShdw>
                </a:effectLst>
              </a:rPr>
              <a:t>Налоговые доходы</a:t>
            </a:r>
            <a:endParaRPr lang="ru-RU" sz="1600" dirty="0">
              <a:solidFill>
                <a:schemeClr val="accent3">
                  <a:lumMod val="60000"/>
                  <a:lumOff val="40000"/>
                </a:schemeClr>
              </a:solidFill>
              <a:effectLst>
                <a:outerShdw blurRad="38100" dist="38100" dir="2700000" algn="tl">
                  <a:srgbClr val="000000">
                    <a:alpha val="43137"/>
                  </a:srgbClr>
                </a:outerShdw>
              </a:effectLst>
            </a:endParaRPr>
          </a:p>
        </p:txBody>
      </p:sp>
      <p:sp>
        <p:nvSpPr>
          <p:cNvPr id="5" name="Скругленный прямоугольник 4"/>
          <p:cNvSpPr/>
          <p:nvPr/>
        </p:nvSpPr>
        <p:spPr>
          <a:xfrm>
            <a:off x="1650774" y="2570719"/>
            <a:ext cx="2066545" cy="1578361"/>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accent5">
                    <a:lumMod val="60000"/>
                    <a:lumOff val="40000"/>
                  </a:schemeClr>
                </a:solidFill>
              </a:rPr>
              <a:t>  </a:t>
            </a:r>
          </a:p>
          <a:p>
            <a:pPr algn="ctr"/>
            <a:endParaRPr lang="ru-RU" sz="1200" b="1" dirty="0">
              <a:solidFill>
                <a:schemeClr val="accent5">
                  <a:lumMod val="60000"/>
                  <a:lumOff val="40000"/>
                </a:schemeClr>
              </a:solidFill>
            </a:endParaRPr>
          </a:p>
          <a:p>
            <a:pPr algn="ctr"/>
            <a:endParaRPr lang="ru-RU" sz="1200" b="1" dirty="0">
              <a:solidFill>
                <a:schemeClr val="accent5">
                  <a:lumMod val="60000"/>
                  <a:lumOff val="40000"/>
                </a:schemeClr>
              </a:solidFill>
            </a:endParaRPr>
          </a:p>
          <a:p>
            <a:pPr algn="ctr"/>
            <a:endParaRPr lang="ru-RU" sz="1200" b="1" dirty="0">
              <a:solidFill>
                <a:schemeClr val="accent5">
                  <a:lumMod val="60000"/>
                  <a:lumOff val="40000"/>
                </a:schemeClr>
              </a:solidFill>
            </a:endParaRPr>
          </a:p>
          <a:p>
            <a:pPr algn="ctr"/>
            <a:r>
              <a:rPr lang="ru-RU" sz="1600" b="1" dirty="0">
                <a:solidFill>
                  <a:schemeClr val="accent5">
                    <a:lumMod val="60000"/>
                    <a:lumOff val="40000"/>
                  </a:schemeClr>
                </a:solidFill>
                <a:effectLst>
                  <a:outerShdw blurRad="38100" dist="38100" dir="2700000" algn="tl">
                    <a:srgbClr val="000000">
                      <a:alpha val="43137"/>
                    </a:srgbClr>
                  </a:outerShdw>
                </a:effectLst>
              </a:rPr>
              <a:t>Неналоговые доходы</a:t>
            </a:r>
          </a:p>
          <a:p>
            <a:pPr algn="ctr"/>
            <a:endParaRPr lang="ru-RU" sz="1600" b="1" dirty="0">
              <a:solidFill>
                <a:schemeClr val="accent5">
                  <a:lumMod val="60000"/>
                  <a:lumOff val="40000"/>
                </a:schemeClr>
              </a:solidFill>
              <a:effectLst>
                <a:outerShdw blurRad="38100" dist="38100" dir="2700000" algn="tl">
                  <a:srgbClr val="000000">
                    <a:alpha val="43137"/>
                  </a:srgbClr>
                </a:outerShdw>
              </a:effectLst>
            </a:endParaRPr>
          </a:p>
          <a:p>
            <a:pPr algn="ctr"/>
            <a:endParaRPr lang="ru-RU" sz="1600" b="1" dirty="0">
              <a:solidFill>
                <a:schemeClr val="accent5">
                  <a:lumMod val="60000"/>
                  <a:lumOff val="40000"/>
                </a:schemeClr>
              </a:solidFill>
              <a:effectLst>
                <a:outerShdw blurRad="38100" dist="38100" dir="2700000" algn="tl">
                  <a:srgbClr val="000000">
                    <a:alpha val="43137"/>
                  </a:srgbClr>
                </a:outerShdw>
              </a:effectLst>
            </a:endParaRPr>
          </a:p>
          <a:p>
            <a:pPr algn="ctr"/>
            <a:endParaRPr lang="ru-RU" sz="1600" b="1" dirty="0">
              <a:solidFill>
                <a:schemeClr val="accent5">
                  <a:lumMod val="60000"/>
                  <a:lumOff val="40000"/>
                </a:schemeClr>
              </a:solidFill>
              <a:effectLst>
                <a:outerShdw blurRad="38100" dist="38100" dir="2700000" algn="tl">
                  <a:srgbClr val="000000">
                    <a:alpha val="43137"/>
                  </a:srgbClr>
                </a:outerShdw>
              </a:effectLst>
            </a:endParaRPr>
          </a:p>
        </p:txBody>
      </p:sp>
      <p:sp>
        <p:nvSpPr>
          <p:cNvPr id="6" name="Скругленный прямоугольник 5"/>
          <p:cNvSpPr/>
          <p:nvPr/>
        </p:nvSpPr>
        <p:spPr>
          <a:xfrm>
            <a:off x="1686056" y="4511707"/>
            <a:ext cx="2237872" cy="1282075"/>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4">
                    <a:lumMod val="60000"/>
                    <a:lumOff val="40000"/>
                  </a:schemeClr>
                </a:solidFill>
                <a:effectLst>
                  <a:outerShdw blurRad="38100" dist="38100" dir="2700000" algn="tl">
                    <a:srgbClr val="000000">
                      <a:alpha val="43137"/>
                    </a:srgbClr>
                  </a:outerShdw>
                </a:effectLst>
              </a:rPr>
              <a:t>  </a:t>
            </a:r>
            <a:r>
              <a:rPr lang="ru-RU" sz="1600" b="1" dirty="0">
                <a:solidFill>
                  <a:schemeClr val="accent4">
                    <a:lumMod val="60000"/>
                    <a:lumOff val="40000"/>
                  </a:schemeClr>
                </a:solidFill>
                <a:effectLst>
                  <a:outerShdw blurRad="38100" dist="38100" dir="2700000" algn="tl">
                    <a:srgbClr val="000000">
                      <a:alpha val="43137"/>
                    </a:srgbClr>
                  </a:outerShdw>
                </a:effectLst>
              </a:rPr>
              <a:t>Безвозмездные поступления</a:t>
            </a:r>
          </a:p>
          <a:p>
            <a:pPr algn="ctr"/>
            <a:endParaRPr lang="ru-RU" sz="1600" b="1" dirty="0">
              <a:solidFill>
                <a:schemeClr val="accent4">
                  <a:lumMod val="60000"/>
                  <a:lumOff val="40000"/>
                </a:schemeClr>
              </a:solidFill>
              <a:effectLst>
                <a:outerShdw blurRad="38100" dist="38100" dir="2700000" algn="tl">
                  <a:srgbClr val="000000">
                    <a:alpha val="43137"/>
                  </a:srgbClr>
                </a:outerShdw>
              </a:effectLst>
            </a:endParaRPr>
          </a:p>
        </p:txBody>
      </p:sp>
      <p:sp>
        <p:nvSpPr>
          <p:cNvPr id="8" name="Скругленный прямоугольник 7"/>
          <p:cNvSpPr/>
          <p:nvPr/>
        </p:nvSpPr>
        <p:spPr>
          <a:xfrm>
            <a:off x="3616682" y="836713"/>
            <a:ext cx="5059774" cy="1656184"/>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3">
                    <a:lumMod val="60000"/>
                    <a:lumOff val="40000"/>
                  </a:schemeClr>
                </a:solidFill>
              </a:rPr>
              <a:t> </a:t>
            </a:r>
            <a:r>
              <a:rPr lang="ru-RU" sz="1200" b="1" dirty="0">
                <a:solidFill>
                  <a:schemeClr val="accent3">
                    <a:lumMod val="60000"/>
                    <a:lumOff val="40000"/>
                  </a:schemeClr>
                </a:solidFill>
              </a:rPr>
              <a:t> Поступления от уплаты налогов, установленных Налоговым кодексом Российской Федерации,</a:t>
            </a:r>
            <a:r>
              <a:rPr lang="ru-RU" sz="1200" dirty="0">
                <a:solidFill>
                  <a:schemeClr val="accent3">
                    <a:lumMod val="60000"/>
                    <a:lumOff val="40000"/>
                  </a:schemeClr>
                </a:solidFill>
              </a:rPr>
              <a:t> </a:t>
            </a:r>
            <a:r>
              <a:rPr lang="ru-RU" sz="1050" dirty="0">
                <a:solidFill>
                  <a:schemeClr val="accent3">
                    <a:lumMod val="60000"/>
                    <a:lumOff val="40000"/>
                  </a:schemeClr>
                </a:solidFill>
              </a:rPr>
              <a:t>например: </a:t>
            </a:r>
          </a:p>
          <a:p>
            <a:pPr marL="171450" indent="-171450" algn="ctr">
              <a:buFont typeface="Arial" pitchFamily="34" charset="0"/>
              <a:buChar char="•"/>
            </a:pPr>
            <a:r>
              <a:rPr lang="ru-RU" sz="1050" dirty="0">
                <a:solidFill>
                  <a:schemeClr val="accent3">
                    <a:lumMod val="60000"/>
                    <a:lumOff val="40000"/>
                  </a:schemeClr>
                </a:solidFill>
              </a:rPr>
              <a:t>Налог, взимаемый в связи с применением упрощённой системы налогообложения;</a:t>
            </a:r>
          </a:p>
          <a:p>
            <a:pPr marL="171450" indent="-171450" algn="ctr">
              <a:buFont typeface="Arial" pitchFamily="34" charset="0"/>
              <a:buChar char="•"/>
            </a:pPr>
            <a:r>
              <a:rPr lang="ru-RU" sz="1050" dirty="0">
                <a:solidFill>
                  <a:schemeClr val="accent3">
                    <a:lumMod val="60000"/>
                    <a:lumOff val="40000"/>
                  </a:schemeClr>
                </a:solidFill>
              </a:rPr>
              <a:t>Единый налог на вменённый доход для отдельных видов деятельности;</a:t>
            </a:r>
          </a:p>
          <a:p>
            <a:pPr marL="171450" indent="-171450" algn="ctr">
              <a:buFont typeface="Arial" pitchFamily="34" charset="0"/>
              <a:buChar char="•"/>
            </a:pPr>
            <a:r>
              <a:rPr lang="ru-RU" sz="1050" dirty="0">
                <a:solidFill>
                  <a:schemeClr val="accent3">
                    <a:lumMod val="60000"/>
                    <a:lumOff val="40000"/>
                  </a:schemeClr>
                </a:solidFill>
              </a:rPr>
              <a:t>Налог на имущество физических лиц;</a:t>
            </a:r>
          </a:p>
          <a:p>
            <a:pPr marL="171450" indent="-171450" algn="ctr">
              <a:buFont typeface="Arial" pitchFamily="34" charset="0"/>
              <a:buChar char="•"/>
            </a:pPr>
            <a:r>
              <a:rPr lang="ru-RU" sz="1050" dirty="0">
                <a:solidFill>
                  <a:schemeClr val="accent3">
                    <a:lumMod val="60000"/>
                    <a:lumOff val="40000"/>
                  </a:schemeClr>
                </a:solidFill>
              </a:rPr>
              <a:t>Налог на доходы физических лиц и др.</a:t>
            </a:r>
          </a:p>
        </p:txBody>
      </p:sp>
      <p:sp>
        <p:nvSpPr>
          <p:cNvPr id="9" name="Скругленный прямоугольник 8"/>
          <p:cNvSpPr/>
          <p:nvPr/>
        </p:nvSpPr>
        <p:spPr>
          <a:xfrm>
            <a:off x="3717319" y="2570719"/>
            <a:ext cx="4959137" cy="179438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solidFill>
                  <a:schemeClr val="accent5">
                    <a:lumMod val="60000"/>
                    <a:lumOff val="40000"/>
                  </a:schemeClr>
                </a:solidFill>
              </a:rPr>
              <a:t>  </a:t>
            </a:r>
            <a:r>
              <a:rPr lang="ru-RU" sz="1200" b="1" dirty="0">
                <a:solidFill>
                  <a:schemeClr val="accent5">
                    <a:lumMod val="60000"/>
                    <a:lumOff val="40000"/>
                  </a:schemeClr>
                </a:solidFill>
              </a:rPr>
              <a:t>Поступления от уплаты других пошлин и сборов, установленных законодательством, а также штрафов за нарушение законодательства,</a:t>
            </a:r>
          </a:p>
          <a:p>
            <a:pPr algn="ctr"/>
            <a:r>
              <a:rPr lang="ru-RU" sz="1050" dirty="0">
                <a:solidFill>
                  <a:schemeClr val="accent5">
                    <a:lumMod val="60000"/>
                    <a:lumOff val="40000"/>
                  </a:schemeClr>
                </a:solidFill>
              </a:rPr>
              <a:t>Например:</a:t>
            </a:r>
          </a:p>
          <a:p>
            <a:pPr marL="171450" indent="-171450" algn="just">
              <a:buFont typeface="Arial" pitchFamily="34" charset="0"/>
              <a:buChar char="•"/>
            </a:pPr>
            <a:r>
              <a:rPr lang="ru-RU" sz="1050" dirty="0">
                <a:solidFill>
                  <a:schemeClr val="accent5">
                    <a:lumMod val="60000"/>
                    <a:lumOff val="40000"/>
                  </a:schemeClr>
                </a:solidFill>
              </a:rPr>
              <a:t>Арендная плата и поступления от продажи права на заключение договоров аренды земельных участков;</a:t>
            </a:r>
          </a:p>
          <a:p>
            <a:pPr marL="171450" indent="-171450" algn="just">
              <a:buFont typeface="Arial" pitchFamily="34" charset="0"/>
              <a:buChar char="•"/>
            </a:pPr>
            <a:r>
              <a:rPr lang="ru-RU" sz="1050" dirty="0">
                <a:solidFill>
                  <a:schemeClr val="accent5">
                    <a:lumMod val="60000"/>
                    <a:lumOff val="40000"/>
                  </a:schemeClr>
                </a:solidFill>
              </a:rPr>
              <a:t>Средства, составляющие восстановительную стоимость зелёных насаждений внутриквартального озеленения;</a:t>
            </a:r>
          </a:p>
          <a:p>
            <a:pPr marL="171450" indent="-171450" algn="just">
              <a:buFont typeface="Arial" pitchFamily="34" charset="0"/>
              <a:buChar char="•"/>
            </a:pPr>
            <a:r>
              <a:rPr lang="ru-RU" sz="1050" dirty="0">
                <a:solidFill>
                  <a:schemeClr val="accent5">
                    <a:lumMod val="60000"/>
                    <a:lumOff val="40000"/>
                  </a:schemeClr>
                </a:solidFill>
              </a:rPr>
              <a:t>Штрафы за административные правонарушения в области благоустройства, предпринимательской деятельности и пр.</a:t>
            </a:r>
          </a:p>
        </p:txBody>
      </p:sp>
      <p:sp>
        <p:nvSpPr>
          <p:cNvPr id="10" name="Скругленный прямоугольник 9"/>
          <p:cNvSpPr/>
          <p:nvPr/>
        </p:nvSpPr>
        <p:spPr>
          <a:xfrm>
            <a:off x="3923928" y="4502291"/>
            <a:ext cx="4658828" cy="1291491"/>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accent4">
                    <a:lumMod val="60000"/>
                    <a:lumOff val="40000"/>
                  </a:schemeClr>
                </a:solidFill>
              </a:rPr>
              <a:t> </a:t>
            </a:r>
            <a:r>
              <a:rPr lang="ru-RU" sz="1050" dirty="0">
                <a:solidFill>
                  <a:schemeClr val="accent4">
                    <a:lumMod val="60000"/>
                    <a:lumOff val="40000"/>
                  </a:schemeClr>
                </a:solidFill>
              </a:rPr>
              <a:t> </a:t>
            </a:r>
            <a:r>
              <a:rPr lang="ru-RU" sz="1200" b="1" dirty="0">
                <a:solidFill>
                  <a:schemeClr val="accent4">
                    <a:lumMod val="60000"/>
                    <a:lumOff val="40000"/>
                  </a:schemeClr>
                </a:solidFill>
              </a:rPr>
              <a:t>Поступления от других бюджетов бюджетной системы (межбюджетные трансферты), организаций, учреждений, </a:t>
            </a:r>
            <a:r>
              <a:rPr lang="ru-RU" sz="1200" dirty="0">
                <a:solidFill>
                  <a:schemeClr val="accent4">
                    <a:lumMod val="60000"/>
                    <a:lumOff val="40000"/>
                  </a:schemeClr>
                </a:solidFill>
              </a:rPr>
              <a:t>(кроме налоговых и неналоговых доходов), </a:t>
            </a:r>
          </a:p>
          <a:p>
            <a:pPr algn="just"/>
            <a:r>
              <a:rPr lang="ru-RU" sz="1200" dirty="0">
                <a:solidFill>
                  <a:schemeClr val="accent4">
                    <a:lumMod val="60000"/>
                    <a:lumOff val="40000"/>
                  </a:schemeClr>
                </a:solidFill>
              </a:rPr>
              <a:t>например: Субсидии; Субвенции; Дотации</a:t>
            </a:r>
          </a:p>
          <a:p>
            <a:pPr marL="171450" indent="-171450" algn="ctr">
              <a:buFont typeface="Arial" pitchFamily="34" charset="0"/>
              <a:buChar char="•"/>
            </a:pPr>
            <a:endParaRPr lang="ru-RU" sz="1200" dirty="0">
              <a:solidFill>
                <a:schemeClr val="accent4">
                  <a:lumMod val="60000"/>
                  <a:lumOff val="40000"/>
                </a:schemeClr>
              </a:solidFill>
            </a:endParaRPr>
          </a:p>
        </p:txBody>
      </p:sp>
      <p:sp>
        <p:nvSpPr>
          <p:cNvPr id="12" name="Скругленный прямоугольник 11"/>
          <p:cNvSpPr/>
          <p:nvPr/>
        </p:nvSpPr>
        <p:spPr>
          <a:xfrm>
            <a:off x="623262" y="902905"/>
            <a:ext cx="708377" cy="4890877"/>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schemeClr val="accent1">
                    <a:lumMod val="50000"/>
                  </a:schemeClr>
                </a:solidFill>
                <a:effectLst>
                  <a:outerShdw blurRad="38100" dist="38100" dir="2700000" algn="tl">
                    <a:srgbClr val="000000">
                      <a:alpha val="43137"/>
                    </a:srgbClr>
                  </a:outerShdw>
                </a:effectLst>
              </a:rPr>
              <a:t>Д</a:t>
            </a:r>
          </a:p>
          <a:p>
            <a:pPr algn="ctr"/>
            <a:r>
              <a:rPr lang="ru-RU" sz="1400" b="1" dirty="0">
                <a:solidFill>
                  <a:schemeClr val="accent1">
                    <a:lumMod val="50000"/>
                  </a:schemeClr>
                </a:solidFill>
                <a:effectLst>
                  <a:outerShdw blurRad="38100" dist="38100" dir="2700000" algn="tl">
                    <a:srgbClr val="000000">
                      <a:alpha val="43137"/>
                    </a:srgbClr>
                  </a:outerShdw>
                </a:effectLst>
              </a:rPr>
              <a:t>О</a:t>
            </a:r>
          </a:p>
          <a:p>
            <a:pPr algn="ctr"/>
            <a:r>
              <a:rPr lang="ru-RU" sz="1400" b="1" dirty="0">
                <a:solidFill>
                  <a:schemeClr val="accent1">
                    <a:lumMod val="50000"/>
                  </a:schemeClr>
                </a:solidFill>
                <a:effectLst>
                  <a:outerShdw blurRad="38100" dist="38100" dir="2700000" algn="tl">
                    <a:srgbClr val="000000">
                      <a:alpha val="43137"/>
                    </a:srgbClr>
                  </a:outerShdw>
                </a:effectLst>
              </a:rPr>
              <a:t>Х</a:t>
            </a:r>
          </a:p>
          <a:p>
            <a:pPr algn="ctr"/>
            <a:r>
              <a:rPr lang="ru-RU" sz="1400" b="1" dirty="0">
                <a:solidFill>
                  <a:schemeClr val="accent1">
                    <a:lumMod val="50000"/>
                  </a:schemeClr>
                </a:solidFill>
                <a:effectLst>
                  <a:outerShdw blurRad="38100" dist="38100" dir="2700000" algn="tl">
                    <a:srgbClr val="000000">
                      <a:alpha val="43137"/>
                    </a:srgbClr>
                  </a:outerShdw>
                </a:effectLst>
              </a:rPr>
              <a:t>О</a:t>
            </a:r>
          </a:p>
          <a:p>
            <a:pPr algn="ctr"/>
            <a:r>
              <a:rPr lang="ru-RU" sz="1400" b="1" dirty="0">
                <a:solidFill>
                  <a:schemeClr val="accent1">
                    <a:lumMod val="50000"/>
                  </a:schemeClr>
                </a:solidFill>
                <a:effectLst>
                  <a:outerShdw blurRad="38100" dist="38100" dir="2700000" algn="tl">
                    <a:srgbClr val="000000">
                      <a:alpha val="43137"/>
                    </a:srgbClr>
                  </a:outerShdw>
                </a:effectLst>
              </a:rPr>
              <a:t>Д</a:t>
            </a:r>
          </a:p>
          <a:p>
            <a:pPr algn="ctr"/>
            <a:r>
              <a:rPr lang="ru-RU" sz="1400" b="1" dirty="0">
                <a:solidFill>
                  <a:schemeClr val="accent1">
                    <a:lumMod val="50000"/>
                  </a:schemeClr>
                </a:solidFill>
                <a:effectLst>
                  <a:outerShdw blurRad="38100" dist="38100" dir="2700000" algn="tl">
                    <a:srgbClr val="000000">
                      <a:alpha val="43137"/>
                    </a:srgbClr>
                  </a:outerShdw>
                </a:effectLst>
              </a:rPr>
              <a:t>Ы</a:t>
            </a:r>
          </a:p>
          <a:p>
            <a:pPr algn="ctr"/>
            <a:endParaRPr lang="ru-RU" sz="1400" b="1" dirty="0">
              <a:solidFill>
                <a:schemeClr val="accent1">
                  <a:lumMod val="50000"/>
                </a:schemeClr>
              </a:solidFill>
              <a:effectLst>
                <a:outerShdw blurRad="38100" dist="38100" dir="2700000" algn="tl">
                  <a:srgbClr val="000000">
                    <a:alpha val="43137"/>
                  </a:srgbClr>
                </a:outerShdw>
              </a:effectLst>
            </a:endParaRPr>
          </a:p>
          <a:p>
            <a:pPr algn="ctr"/>
            <a:r>
              <a:rPr lang="ru-RU" sz="1400" b="1" dirty="0">
                <a:solidFill>
                  <a:schemeClr val="accent1">
                    <a:lumMod val="50000"/>
                  </a:schemeClr>
                </a:solidFill>
                <a:effectLst>
                  <a:outerShdw blurRad="38100" dist="38100" dir="2700000" algn="tl">
                    <a:srgbClr val="000000">
                      <a:alpha val="43137"/>
                    </a:srgbClr>
                  </a:outerShdw>
                </a:effectLst>
              </a:rPr>
              <a:t>Б</a:t>
            </a:r>
          </a:p>
          <a:p>
            <a:pPr algn="ctr"/>
            <a:r>
              <a:rPr lang="ru-RU" sz="1400" b="1" dirty="0">
                <a:solidFill>
                  <a:schemeClr val="accent1">
                    <a:lumMod val="50000"/>
                  </a:schemeClr>
                </a:solidFill>
                <a:effectLst>
                  <a:outerShdw blurRad="38100" dist="38100" dir="2700000" algn="tl">
                    <a:srgbClr val="000000">
                      <a:alpha val="43137"/>
                    </a:srgbClr>
                  </a:outerShdw>
                </a:effectLst>
              </a:rPr>
              <a:t>Ю</a:t>
            </a:r>
          </a:p>
          <a:p>
            <a:pPr algn="ctr"/>
            <a:r>
              <a:rPr lang="ru-RU" sz="1400" b="1" dirty="0">
                <a:solidFill>
                  <a:schemeClr val="accent1">
                    <a:lumMod val="50000"/>
                  </a:schemeClr>
                </a:solidFill>
                <a:effectLst>
                  <a:outerShdw blurRad="38100" dist="38100" dir="2700000" algn="tl">
                    <a:srgbClr val="000000">
                      <a:alpha val="43137"/>
                    </a:srgbClr>
                  </a:outerShdw>
                </a:effectLst>
              </a:rPr>
              <a:t>Д</a:t>
            </a:r>
          </a:p>
          <a:p>
            <a:pPr algn="ctr"/>
            <a:r>
              <a:rPr lang="ru-RU" sz="1400" b="1" dirty="0">
                <a:solidFill>
                  <a:schemeClr val="accent1">
                    <a:lumMod val="50000"/>
                  </a:schemeClr>
                </a:solidFill>
                <a:effectLst>
                  <a:outerShdw blurRad="38100" dist="38100" dir="2700000" algn="tl">
                    <a:srgbClr val="000000">
                      <a:alpha val="43137"/>
                    </a:srgbClr>
                  </a:outerShdw>
                </a:effectLst>
              </a:rPr>
              <a:t>Ж</a:t>
            </a:r>
          </a:p>
          <a:p>
            <a:pPr algn="ctr"/>
            <a:r>
              <a:rPr lang="ru-RU" sz="1400" b="1" dirty="0">
                <a:solidFill>
                  <a:schemeClr val="accent1">
                    <a:lumMod val="50000"/>
                  </a:schemeClr>
                </a:solidFill>
                <a:effectLst>
                  <a:outerShdw blurRad="38100" dist="38100" dir="2700000" algn="tl">
                    <a:srgbClr val="000000">
                      <a:alpha val="43137"/>
                    </a:srgbClr>
                  </a:outerShdw>
                </a:effectLst>
              </a:rPr>
              <a:t>Е</a:t>
            </a:r>
          </a:p>
          <a:p>
            <a:pPr algn="ctr"/>
            <a:r>
              <a:rPr lang="ru-RU" sz="1400" b="1" dirty="0">
                <a:solidFill>
                  <a:schemeClr val="accent1">
                    <a:lumMod val="50000"/>
                  </a:schemeClr>
                </a:solidFill>
                <a:effectLst>
                  <a:outerShdw blurRad="38100" dist="38100" dir="2700000" algn="tl">
                    <a:srgbClr val="000000">
                      <a:alpha val="43137"/>
                    </a:srgbClr>
                  </a:outerShdw>
                </a:effectLst>
              </a:rPr>
              <a:t>Т</a:t>
            </a:r>
          </a:p>
          <a:p>
            <a:pPr algn="ctr"/>
            <a:r>
              <a:rPr lang="ru-RU" sz="1400" b="1" dirty="0">
                <a:solidFill>
                  <a:schemeClr val="accent1">
                    <a:lumMod val="50000"/>
                  </a:schemeClr>
                </a:solidFill>
                <a:effectLst>
                  <a:outerShdw blurRad="38100" dist="38100" dir="2700000" algn="tl">
                    <a:srgbClr val="000000">
                      <a:alpha val="43137"/>
                    </a:srgbClr>
                  </a:outerShdw>
                </a:effectLst>
              </a:rPr>
              <a:t>А</a:t>
            </a:r>
          </a:p>
          <a:p>
            <a:pPr algn="ctr"/>
            <a:endParaRPr lang="ru-RU" sz="1400" b="1" dirty="0">
              <a:solidFill>
                <a:schemeClr val="accent1">
                  <a:lumMod val="50000"/>
                </a:schemeClr>
              </a:solidFill>
              <a:effectLst>
                <a:outerShdw blurRad="38100" dist="38100" dir="2700000" algn="tl">
                  <a:srgbClr val="000000">
                    <a:alpha val="43137"/>
                  </a:srgbClr>
                </a:outerShdw>
              </a:effectLst>
            </a:endParaRPr>
          </a:p>
        </p:txBody>
      </p:sp>
      <p:cxnSp>
        <p:nvCxnSpPr>
          <p:cNvPr id="21" name="Прямая соединительная линия 20"/>
          <p:cNvCxnSpPr>
            <a:endCxn id="4" idx="1"/>
          </p:cNvCxnSpPr>
          <p:nvPr/>
        </p:nvCxnSpPr>
        <p:spPr>
          <a:xfrm>
            <a:off x="1331639" y="1616576"/>
            <a:ext cx="319135" cy="0"/>
          </a:xfrm>
          <a:prstGeom prst="line">
            <a:avLst/>
          </a:prstGeom>
        </p:spPr>
        <p:style>
          <a:lnRef idx="1">
            <a:schemeClr val="dk1"/>
          </a:lnRef>
          <a:fillRef idx="0">
            <a:schemeClr val="dk1"/>
          </a:fillRef>
          <a:effectRef idx="0">
            <a:schemeClr val="dk1"/>
          </a:effectRef>
          <a:fontRef idx="minor">
            <a:schemeClr val="tx1"/>
          </a:fontRef>
        </p:style>
      </p:cxnSp>
      <p:cxnSp>
        <p:nvCxnSpPr>
          <p:cNvPr id="33" name="Прямая соединительная линия 32"/>
          <p:cNvCxnSpPr/>
          <p:nvPr/>
        </p:nvCxnSpPr>
        <p:spPr>
          <a:xfrm>
            <a:off x="1331639" y="3100691"/>
            <a:ext cx="319135" cy="0"/>
          </a:xfrm>
          <a:prstGeom prst="line">
            <a:avLst/>
          </a:prstGeom>
        </p:spPr>
        <p:style>
          <a:lnRef idx="1">
            <a:schemeClr val="dk1"/>
          </a:lnRef>
          <a:fillRef idx="0">
            <a:schemeClr val="dk1"/>
          </a:fillRef>
          <a:effectRef idx="0">
            <a:schemeClr val="dk1"/>
          </a:effectRef>
          <a:fontRef idx="minor">
            <a:schemeClr val="tx1"/>
          </a:fontRef>
        </p:style>
      </p:cxnSp>
      <p:cxnSp>
        <p:nvCxnSpPr>
          <p:cNvPr id="41" name="Прямая соединительная линия 40"/>
          <p:cNvCxnSpPr>
            <a:endCxn id="6" idx="1"/>
          </p:cNvCxnSpPr>
          <p:nvPr/>
        </p:nvCxnSpPr>
        <p:spPr>
          <a:xfrm>
            <a:off x="1331639" y="5152744"/>
            <a:ext cx="354417" cy="1"/>
          </a:xfrm>
          <a:prstGeom prst="line">
            <a:avLst/>
          </a:prstGeom>
        </p:spPr>
        <p:style>
          <a:lnRef idx="1">
            <a:schemeClr val="dk1"/>
          </a:lnRef>
          <a:fillRef idx="0">
            <a:schemeClr val="dk1"/>
          </a:fillRef>
          <a:effectRef idx="0">
            <a:schemeClr val="dk1"/>
          </a:effectRef>
          <a:fontRef idx="minor">
            <a:schemeClr val="tx1"/>
          </a:fontRef>
        </p:style>
      </p:cxnSp>
      <p:cxnSp>
        <p:nvCxnSpPr>
          <p:cNvPr id="45" name="Прямая соединительная линия 44"/>
          <p:cNvCxnSpPr/>
          <p:nvPr/>
        </p:nvCxnSpPr>
        <p:spPr>
          <a:xfrm flipH="1">
            <a:off x="1475012" y="1616576"/>
            <a:ext cx="16195" cy="3536168"/>
          </a:xfrm>
          <a:prstGeom prst="line">
            <a:avLst/>
          </a:prstGeom>
        </p:spPr>
        <p:style>
          <a:lnRef idx="1">
            <a:schemeClr val="dk1"/>
          </a:lnRef>
          <a:fillRef idx="0">
            <a:schemeClr val="dk1"/>
          </a:fillRef>
          <a:effectRef idx="0">
            <a:schemeClr val="dk1"/>
          </a:effectRef>
          <a:fontRef idx="minor">
            <a:schemeClr val="tx1"/>
          </a:fontRef>
        </p:style>
      </p:cxnSp>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9938" y="103801"/>
            <a:ext cx="844550" cy="850218"/>
          </a:xfrm>
          <a:prstGeom prst="rect">
            <a:avLst/>
          </a:prstGeom>
        </p:spPr>
      </p:pic>
      <p:pic>
        <p:nvPicPr>
          <p:cNvPr id="16" name="Рисунок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9938" y="82792"/>
            <a:ext cx="1024062" cy="850218"/>
          </a:xfrm>
          <a:prstGeom prst="rect">
            <a:avLst/>
          </a:prstGeom>
        </p:spPr>
      </p:pic>
    </p:spTree>
    <p:extLst>
      <p:ext uri="{BB962C8B-B14F-4D97-AF65-F5344CB8AC3E}">
        <p14:creationId xmlns:p14="http://schemas.microsoft.com/office/powerpoint/2010/main" val="2626449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91072" y="162730"/>
            <a:ext cx="8101408" cy="1034022"/>
          </a:xfrm>
          <a:solidFill>
            <a:schemeClr val="accent6">
              <a:lumMod val="20000"/>
              <a:lumOff val="80000"/>
            </a:schemeClr>
          </a:solidFill>
          <a:ln>
            <a:solidFill>
              <a:schemeClr val="tx2">
                <a:lumMod val="40000"/>
                <a:lumOff val="60000"/>
              </a:schemeClr>
            </a:solidFill>
          </a:ln>
        </p:spPr>
        <p:txBody>
          <a:bodyPr>
            <a:noAutofit/>
          </a:bodyPr>
          <a:lstStyle/>
          <a:p>
            <a:pPr algn="ctr"/>
            <a:br>
              <a:rPr lang="en-US" sz="2400" b="1" dirty="0"/>
            </a:br>
            <a:br>
              <a:rPr lang="en-US" sz="2400" b="1" dirty="0"/>
            </a:br>
            <a:br>
              <a:rPr lang="en-US" sz="2400" dirty="0"/>
            </a:br>
            <a:br>
              <a:rPr lang="en-US" sz="2400" dirty="0"/>
            </a:br>
            <a:r>
              <a:rPr lang="ru-RU" sz="1800" dirty="0">
                <a:solidFill>
                  <a:schemeClr val="accent4">
                    <a:lumMod val="75000"/>
                  </a:schemeClr>
                </a:solidFill>
              </a:rPr>
              <a:t>Межбюджетные трансферты  – </a:t>
            </a:r>
            <a:r>
              <a:rPr lang="ru-RU" sz="1800" dirty="0">
                <a:solidFill>
                  <a:schemeClr val="accent4">
                    <a:lumMod val="75000"/>
                  </a:schemeClr>
                </a:solidFill>
                <a:effectLst/>
              </a:rPr>
              <a:t>это денежные средства, перечисляемые из одного бюджета бюджетной системы Российской Федерации другому.</a:t>
            </a:r>
          </a:p>
        </p:txBody>
      </p:sp>
      <p:sp>
        <p:nvSpPr>
          <p:cNvPr id="3" name="Объект 2"/>
          <p:cNvSpPr>
            <a:spLocks noGrp="1"/>
          </p:cNvSpPr>
          <p:nvPr>
            <p:ph idx="1"/>
          </p:nvPr>
        </p:nvSpPr>
        <p:spPr>
          <a:xfrm>
            <a:off x="251520" y="836712"/>
            <a:ext cx="8496944" cy="5904656"/>
          </a:xfrm>
        </p:spPr>
        <p:txBody>
          <a:bodyPr>
            <a:normAutofit/>
          </a:bodyPr>
          <a:lstStyle/>
          <a:p>
            <a:pPr marL="0" indent="0" algn="just">
              <a:buNone/>
            </a:pPr>
            <a:r>
              <a:rPr lang="ru-RU" sz="1400" b="1" i="1" dirty="0"/>
              <a:t>    </a:t>
            </a:r>
            <a:r>
              <a:rPr lang="ru-RU" sz="1400" i="1" dirty="0"/>
              <a:t>  </a:t>
            </a:r>
            <a:endParaRPr lang="ru-RU" sz="1300" i="1" dirty="0"/>
          </a:p>
        </p:txBody>
      </p:sp>
      <p:sp>
        <p:nvSpPr>
          <p:cNvPr id="4" name="Скругленный прямоугольник 3"/>
          <p:cNvSpPr/>
          <p:nvPr/>
        </p:nvSpPr>
        <p:spPr>
          <a:xfrm>
            <a:off x="501147" y="1556792"/>
            <a:ext cx="2952328" cy="842915"/>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lumMod val="50000"/>
                    <a:lumOff val="50000"/>
                  </a:schemeClr>
                </a:solidFill>
              </a:rPr>
              <a:t> </a:t>
            </a:r>
            <a:r>
              <a:rPr lang="ru-RU" sz="1600" dirty="0">
                <a:solidFill>
                  <a:schemeClr val="tx1">
                    <a:lumMod val="50000"/>
                    <a:lumOff val="50000"/>
                  </a:schemeClr>
                </a:solidFill>
              </a:rPr>
              <a:t> </a:t>
            </a:r>
            <a:r>
              <a:rPr lang="ru-RU" sz="1600" dirty="0">
                <a:solidFill>
                  <a:schemeClr val="accent4">
                    <a:lumMod val="75000"/>
                  </a:schemeClr>
                </a:solidFill>
              </a:rPr>
              <a:t>Виды межбюджетных трансфертов </a:t>
            </a:r>
          </a:p>
        </p:txBody>
      </p:sp>
      <p:sp>
        <p:nvSpPr>
          <p:cNvPr id="5" name="Скругленный прямоугольник 4"/>
          <p:cNvSpPr/>
          <p:nvPr/>
        </p:nvSpPr>
        <p:spPr>
          <a:xfrm>
            <a:off x="484246" y="2780927"/>
            <a:ext cx="2952328" cy="1080119"/>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schemeClr val="accent5">
                    <a:lumMod val="60000"/>
                    <a:lumOff val="40000"/>
                  </a:schemeClr>
                </a:solidFill>
              </a:rPr>
              <a:t>  </a:t>
            </a:r>
          </a:p>
          <a:p>
            <a:pPr algn="ctr"/>
            <a:endParaRPr lang="ru-RU" sz="1600" b="1" dirty="0">
              <a:solidFill>
                <a:schemeClr val="tx1">
                  <a:lumMod val="50000"/>
                  <a:lumOff val="50000"/>
                </a:schemeClr>
              </a:solidFill>
            </a:endParaRPr>
          </a:p>
          <a:p>
            <a:pPr algn="ctr"/>
            <a:r>
              <a:rPr lang="ru-RU" sz="1600" b="1" dirty="0">
                <a:solidFill>
                  <a:schemeClr val="accent4">
                    <a:lumMod val="75000"/>
                  </a:schemeClr>
                </a:solidFill>
                <a:effectLst>
                  <a:outerShdw blurRad="38100" dist="38100" dir="2700000" algn="tl">
                    <a:srgbClr val="000000">
                      <a:alpha val="43137"/>
                    </a:srgbClr>
                  </a:outerShdw>
                </a:effectLst>
              </a:rPr>
              <a:t>Дотации </a:t>
            </a:r>
          </a:p>
          <a:p>
            <a:pPr algn="just"/>
            <a:r>
              <a:rPr lang="ru-RU" sz="1600" dirty="0">
                <a:solidFill>
                  <a:schemeClr val="accent4">
                    <a:lumMod val="75000"/>
                  </a:schemeClr>
                </a:solidFill>
              </a:rPr>
              <a:t>(от лат. «</a:t>
            </a:r>
            <a:r>
              <a:rPr lang="en-US" sz="1600" dirty="0" err="1">
                <a:solidFill>
                  <a:schemeClr val="accent4">
                    <a:lumMod val="75000"/>
                  </a:schemeClr>
                </a:solidFill>
              </a:rPr>
              <a:t>Dotatio</a:t>
            </a:r>
            <a:r>
              <a:rPr lang="ru-RU" sz="1600" dirty="0">
                <a:solidFill>
                  <a:schemeClr val="accent4">
                    <a:lumMod val="75000"/>
                  </a:schemeClr>
                </a:solidFill>
              </a:rPr>
              <a:t>» – дар, пожертвование)</a:t>
            </a:r>
            <a:endParaRPr lang="ru-RU" sz="1600" b="1" dirty="0">
              <a:solidFill>
                <a:schemeClr val="accent4">
                  <a:lumMod val="75000"/>
                </a:schemeClr>
              </a:solidFill>
            </a:endParaRPr>
          </a:p>
          <a:p>
            <a:pPr algn="ctr"/>
            <a:endParaRPr lang="ru-RU" sz="1600" b="1" dirty="0">
              <a:solidFill>
                <a:schemeClr val="accent5">
                  <a:lumMod val="60000"/>
                  <a:lumOff val="40000"/>
                </a:schemeClr>
              </a:solidFill>
              <a:effectLst>
                <a:outerShdw blurRad="38100" dist="38100" dir="2700000" algn="tl">
                  <a:srgbClr val="000000">
                    <a:alpha val="43137"/>
                  </a:srgbClr>
                </a:outerShdw>
              </a:effectLst>
            </a:endParaRPr>
          </a:p>
          <a:p>
            <a:pPr algn="ctr"/>
            <a:r>
              <a:rPr lang="ru-RU" sz="1600" b="1" dirty="0">
                <a:solidFill>
                  <a:schemeClr val="accent5">
                    <a:lumMod val="60000"/>
                    <a:lumOff val="40000"/>
                  </a:schemeClr>
                </a:solidFill>
                <a:effectLst>
                  <a:outerShdw blurRad="38100" dist="38100" dir="2700000" algn="tl">
                    <a:srgbClr val="000000">
                      <a:alpha val="43137"/>
                    </a:srgbClr>
                  </a:outerShdw>
                </a:effectLst>
              </a:rPr>
              <a:t> </a:t>
            </a:r>
          </a:p>
        </p:txBody>
      </p:sp>
      <p:sp>
        <p:nvSpPr>
          <p:cNvPr id="6" name="Скругленный прямоугольник 5"/>
          <p:cNvSpPr/>
          <p:nvPr/>
        </p:nvSpPr>
        <p:spPr>
          <a:xfrm>
            <a:off x="472005" y="3882818"/>
            <a:ext cx="2952328" cy="1034819"/>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4">
                    <a:lumMod val="60000"/>
                    <a:lumOff val="40000"/>
                  </a:schemeClr>
                </a:solidFill>
                <a:effectLst>
                  <a:outerShdw blurRad="38100" dist="38100" dir="2700000" algn="tl">
                    <a:srgbClr val="000000">
                      <a:alpha val="43137"/>
                    </a:srgbClr>
                  </a:outerShdw>
                </a:effectLst>
              </a:rPr>
              <a:t>  </a:t>
            </a:r>
            <a:r>
              <a:rPr lang="ru-RU" sz="1600" b="1" dirty="0">
                <a:solidFill>
                  <a:schemeClr val="accent4">
                    <a:lumMod val="60000"/>
                    <a:lumOff val="40000"/>
                  </a:schemeClr>
                </a:solidFill>
                <a:effectLst>
                  <a:outerShdw blurRad="38100" dist="38100" dir="2700000" algn="tl">
                    <a:srgbClr val="000000">
                      <a:alpha val="43137"/>
                    </a:srgbClr>
                  </a:outerShdw>
                </a:effectLst>
              </a:rPr>
              <a:t> </a:t>
            </a:r>
            <a:r>
              <a:rPr lang="ru-RU" sz="1600" b="1" dirty="0">
                <a:solidFill>
                  <a:schemeClr val="accent4">
                    <a:lumMod val="75000"/>
                  </a:schemeClr>
                </a:solidFill>
                <a:effectLst>
                  <a:outerShdw blurRad="38100" dist="38100" dir="2700000" algn="tl">
                    <a:srgbClr val="000000">
                      <a:alpha val="43137"/>
                    </a:srgbClr>
                  </a:outerShdw>
                </a:effectLst>
              </a:rPr>
              <a:t>Субвенции </a:t>
            </a:r>
          </a:p>
          <a:p>
            <a:pPr algn="ctr"/>
            <a:r>
              <a:rPr lang="ru-RU" sz="1600" dirty="0">
                <a:solidFill>
                  <a:schemeClr val="accent4">
                    <a:lumMod val="75000"/>
                  </a:schemeClr>
                </a:solidFill>
              </a:rPr>
              <a:t>(от лат. «</a:t>
            </a:r>
            <a:r>
              <a:rPr lang="en-US" sz="1600" dirty="0" err="1">
                <a:solidFill>
                  <a:schemeClr val="accent4">
                    <a:lumMod val="75000"/>
                  </a:schemeClr>
                </a:solidFill>
              </a:rPr>
              <a:t>Subvenire</a:t>
            </a:r>
            <a:r>
              <a:rPr lang="ru-RU" sz="1600" dirty="0">
                <a:solidFill>
                  <a:schemeClr val="accent4">
                    <a:lumMod val="75000"/>
                  </a:schemeClr>
                </a:solidFill>
              </a:rPr>
              <a:t>»- приходить на помощь)</a:t>
            </a:r>
            <a:endParaRPr lang="ru-RU" sz="1600" b="1" dirty="0">
              <a:solidFill>
                <a:schemeClr val="accent4">
                  <a:lumMod val="75000"/>
                </a:schemeClr>
              </a:solidFill>
              <a:effectLst>
                <a:outerShdw blurRad="38100" dist="38100" dir="2700000" algn="tl">
                  <a:srgbClr val="000000">
                    <a:alpha val="43137"/>
                  </a:srgbClr>
                </a:outerShdw>
              </a:effectLst>
            </a:endParaRPr>
          </a:p>
        </p:txBody>
      </p:sp>
      <p:sp>
        <p:nvSpPr>
          <p:cNvPr id="8" name="Скругленный прямоугольник 7"/>
          <p:cNvSpPr/>
          <p:nvPr/>
        </p:nvSpPr>
        <p:spPr>
          <a:xfrm>
            <a:off x="3444923" y="1556792"/>
            <a:ext cx="5274145" cy="842915"/>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3">
                    <a:lumMod val="60000"/>
                    <a:lumOff val="40000"/>
                  </a:schemeClr>
                </a:solidFill>
              </a:rPr>
              <a:t> </a:t>
            </a:r>
            <a:r>
              <a:rPr lang="ru-RU" dirty="0">
                <a:solidFill>
                  <a:schemeClr val="accent4">
                    <a:lumMod val="75000"/>
                  </a:schemeClr>
                </a:solidFill>
              </a:rPr>
              <a:t>Определение</a:t>
            </a:r>
            <a:endParaRPr lang="ru-RU" sz="1050" dirty="0">
              <a:solidFill>
                <a:schemeClr val="accent4">
                  <a:lumMod val="75000"/>
                </a:schemeClr>
              </a:solidFill>
            </a:endParaRPr>
          </a:p>
        </p:txBody>
      </p:sp>
      <p:sp>
        <p:nvSpPr>
          <p:cNvPr id="9" name="Скругленный прямоугольник 8"/>
          <p:cNvSpPr/>
          <p:nvPr/>
        </p:nvSpPr>
        <p:spPr>
          <a:xfrm>
            <a:off x="3453275" y="2783498"/>
            <a:ext cx="5274144" cy="1077548"/>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lumMod val="50000"/>
                    <a:lumOff val="50000"/>
                  </a:schemeClr>
                </a:solidFill>
              </a:rPr>
              <a:t>  </a:t>
            </a:r>
            <a:r>
              <a:rPr lang="ru-RU" sz="1400" b="1" dirty="0">
                <a:solidFill>
                  <a:schemeClr val="tx1">
                    <a:lumMod val="50000"/>
                    <a:lumOff val="50000"/>
                  </a:schemeClr>
                </a:solidFill>
              </a:rPr>
              <a:t> </a:t>
            </a:r>
            <a:r>
              <a:rPr lang="ru-RU" sz="1400" b="1" dirty="0">
                <a:solidFill>
                  <a:schemeClr val="accent4">
                    <a:lumMod val="75000"/>
                  </a:schemeClr>
                </a:solidFill>
              </a:rPr>
              <a:t>Предоставляются на безвозмездной и безвозвратной основе без определения конкретной цели их использования</a:t>
            </a:r>
            <a:endParaRPr lang="ru-RU" sz="1400" dirty="0">
              <a:solidFill>
                <a:schemeClr val="accent4">
                  <a:lumMod val="75000"/>
                </a:schemeClr>
              </a:solidFill>
            </a:endParaRPr>
          </a:p>
        </p:txBody>
      </p:sp>
      <p:sp>
        <p:nvSpPr>
          <p:cNvPr id="10" name="Скругленный прямоугольник 9"/>
          <p:cNvSpPr/>
          <p:nvPr/>
        </p:nvSpPr>
        <p:spPr>
          <a:xfrm>
            <a:off x="3453275" y="3861046"/>
            <a:ext cx="5257443" cy="1056591"/>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accent4">
                    <a:lumMod val="75000"/>
                  </a:schemeClr>
                </a:solidFill>
              </a:rPr>
              <a:t> </a:t>
            </a:r>
            <a:r>
              <a:rPr lang="ru-RU" sz="1050" dirty="0">
                <a:solidFill>
                  <a:schemeClr val="accent4">
                    <a:lumMod val="75000"/>
                  </a:schemeClr>
                </a:solidFill>
              </a:rPr>
              <a:t> </a:t>
            </a:r>
            <a:r>
              <a:rPr lang="ru-RU" sz="1200" b="1" dirty="0">
                <a:solidFill>
                  <a:schemeClr val="accent4">
                    <a:lumMod val="75000"/>
                  </a:schemeClr>
                </a:solidFill>
              </a:rPr>
              <a:t> </a:t>
            </a:r>
            <a:endParaRPr lang="ru-RU" sz="1200" dirty="0">
              <a:solidFill>
                <a:schemeClr val="accent4">
                  <a:lumMod val="75000"/>
                </a:schemeClr>
              </a:solidFill>
            </a:endParaRPr>
          </a:p>
          <a:p>
            <a:pPr algn="ctr"/>
            <a:r>
              <a:rPr lang="ru-RU" sz="1400" b="1" dirty="0">
                <a:solidFill>
                  <a:schemeClr val="accent4">
                    <a:lumMod val="75000"/>
                  </a:schemeClr>
                </a:solidFill>
              </a:rPr>
              <a:t>Предоставляются на финансирование «переданных» другим публично-правовым образованием полномочий</a:t>
            </a:r>
          </a:p>
        </p:txBody>
      </p:sp>
      <p:sp>
        <p:nvSpPr>
          <p:cNvPr id="11" name="Скругленный прямоугольник 10"/>
          <p:cNvSpPr/>
          <p:nvPr/>
        </p:nvSpPr>
        <p:spPr>
          <a:xfrm>
            <a:off x="432520" y="4917637"/>
            <a:ext cx="2952327" cy="1175659"/>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accent4">
                    <a:lumMod val="75000"/>
                  </a:schemeClr>
                </a:solidFill>
                <a:effectLst>
                  <a:outerShdw blurRad="38100" dist="38100" dir="2700000" algn="tl">
                    <a:srgbClr val="000000">
                      <a:alpha val="43137"/>
                    </a:srgbClr>
                  </a:outerShdw>
                </a:effectLst>
              </a:rPr>
              <a:t>Субсидии </a:t>
            </a:r>
          </a:p>
          <a:p>
            <a:pPr algn="ctr"/>
            <a:r>
              <a:rPr lang="ru-RU" sz="1600" dirty="0">
                <a:solidFill>
                  <a:schemeClr val="accent4">
                    <a:lumMod val="75000"/>
                  </a:schemeClr>
                </a:solidFill>
              </a:rPr>
              <a:t>(от лат. «</a:t>
            </a:r>
            <a:r>
              <a:rPr lang="en-US" sz="1600" dirty="0" err="1">
                <a:solidFill>
                  <a:schemeClr val="accent4">
                    <a:lumMod val="75000"/>
                  </a:schemeClr>
                </a:solidFill>
              </a:rPr>
              <a:t>Subsidium</a:t>
            </a:r>
            <a:r>
              <a:rPr lang="ru-RU" sz="1600" dirty="0">
                <a:solidFill>
                  <a:schemeClr val="accent4">
                    <a:lumMod val="75000"/>
                  </a:schemeClr>
                </a:solidFill>
              </a:rPr>
              <a:t>»- поддержка) </a:t>
            </a:r>
            <a:endParaRPr lang="ru-RU" sz="1600" b="1" dirty="0">
              <a:solidFill>
                <a:schemeClr val="accent4">
                  <a:lumMod val="75000"/>
                </a:schemeClr>
              </a:solidFill>
              <a:effectLst>
                <a:outerShdw blurRad="38100" dist="38100" dir="2700000" algn="tl">
                  <a:srgbClr val="000000">
                    <a:alpha val="43137"/>
                  </a:srgbClr>
                </a:outerShdw>
              </a:effectLst>
            </a:endParaRPr>
          </a:p>
        </p:txBody>
      </p:sp>
      <p:sp>
        <p:nvSpPr>
          <p:cNvPr id="13" name="Скругленный прямоугольник 12"/>
          <p:cNvSpPr/>
          <p:nvPr/>
        </p:nvSpPr>
        <p:spPr>
          <a:xfrm>
            <a:off x="3419872" y="4917637"/>
            <a:ext cx="5257442" cy="117565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schemeClr val="accent4">
                    <a:lumMod val="75000"/>
                  </a:schemeClr>
                </a:solidFill>
              </a:rPr>
              <a:t>Предоставляются на условиях долевого </a:t>
            </a:r>
            <a:r>
              <a:rPr lang="ru-RU" sz="1400" b="1" dirty="0" err="1">
                <a:solidFill>
                  <a:schemeClr val="accent4">
                    <a:lumMod val="75000"/>
                  </a:schemeClr>
                </a:solidFill>
              </a:rPr>
              <a:t>софинансирования</a:t>
            </a:r>
            <a:r>
              <a:rPr lang="ru-RU" sz="1400" b="1" dirty="0">
                <a:solidFill>
                  <a:schemeClr val="accent4">
                    <a:lumMod val="75000"/>
                  </a:schemeClr>
                </a:solidFill>
              </a:rPr>
              <a:t> расходов других бюджетов </a:t>
            </a:r>
          </a:p>
        </p:txBody>
      </p:sp>
      <p:sp>
        <p:nvSpPr>
          <p:cNvPr id="14" name="Стрелка вниз 13"/>
          <p:cNvSpPr/>
          <p:nvPr/>
        </p:nvSpPr>
        <p:spPr>
          <a:xfrm>
            <a:off x="5563961" y="2392310"/>
            <a:ext cx="242316" cy="391188"/>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Стрелка вниз 14"/>
          <p:cNvSpPr/>
          <p:nvPr/>
        </p:nvSpPr>
        <p:spPr>
          <a:xfrm>
            <a:off x="1734995" y="2399707"/>
            <a:ext cx="242316" cy="383791"/>
          </a:xfrm>
          <a:prstGeom prst="down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7914453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62731"/>
            <a:ext cx="8352928" cy="673981"/>
          </a:xfrm>
          <a:solidFill>
            <a:schemeClr val="accent6">
              <a:lumMod val="20000"/>
              <a:lumOff val="80000"/>
            </a:schemeClr>
          </a:solidFill>
          <a:ln>
            <a:solidFill>
              <a:schemeClr val="tx2">
                <a:lumMod val="40000"/>
                <a:lumOff val="60000"/>
              </a:schemeClr>
            </a:solidFill>
          </a:ln>
        </p:spPr>
        <p:txBody>
          <a:bodyPr>
            <a:noAutofit/>
          </a:bodyPr>
          <a:lstStyle/>
          <a:p>
            <a:pPr algn="ctr"/>
            <a:br>
              <a:rPr lang="en-US" sz="2400" b="1" dirty="0"/>
            </a:br>
            <a:br>
              <a:rPr lang="en-US" sz="2400" b="1" dirty="0"/>
            </a:br>
            <a:br>
              <a:rPr lang="en-US" sz="2400" dirty="0"/>
            </a:br>
            <a:br>
              <a:rPr lang="en-US" sz="2400" dirty="0"/>
            </a:br>
            <a:br>
              <a:rPr lang="en-US" sz="2400" dirty="0"/>
            </a:br>
            <a:r>
              <a:rPr lang="ru-RU" sz="2000" dirty="0"/>
              <a:t> </a:t>
            </a:r>
            <a:r>
              <a:rPr lang="ru-RU" sz="1600" dirty="0">
                <a:solidFill>
                  <a:schemeClr val="accent2">
                    <a:lumMod val="60000"/>
                    <a:lumOff val="40000"/>
                  </a:schemeClr>
                </a:solidFill>
              </a:rPr>
              <a:t>Перечень основных налоговых доходных источников местного бюджета муниципального образования </a:t>
            </a:r>
            <a:r>
              <a:rPr lang="ru-RU" sz="1600" dirty="0" err="1">
                <a:solidFill>
                  <a:schemeClr val="accent2">
                    <a:lumMod val="60000"/>
                    <a:lumOff val="40000"/>
                  </a:schemeClr>
                </a:solidFill>
              </a:rPr>
              <a:t>г.Петергоф</a:t>
            </a:r>
            <a:endParaRPr lang="ru-RU" sz="1600" dirty="0">
              <a:solidFill>
                <a:schemeClr val="accent2">
                  <a:lumMod val="60000"/>
                  <a:lumOff val="40000"/>
                </a:schemeClr>
              </a:solidFill>
              <a:effectLst/>
            </a:endParaRPr>
          </a:p>
        </p:txBody>
      </p:sp>
      <p:sp>
        <p:nvSpPr>
          <p:cNvPr id="3" name="Объект 2"/>
          <p:cNvSpPr>
            <a:spLocks noGrp="1"/>
          </p:cNvSpPr>
          <p:nvPr>
            <p:ph idx="1"/>
          </p:nvPr>
        </p:nvSpPr>
        <p:spPr>
          <a:xfrm>
            <a:off x="251520" y="836712"/>
            <a:ext cx="8496944" cy="5904656"/>
          </a:xfrm>
        </p:spPr>
        <p:txBody>
          <a:bodyPr>
            <a:normAutofit/>
          </a:bodyPr>
          <a:lstStyle/>
          <a:p>
            <a:pPr marL="0" indent="0" algn="just">
              <a:buNone/>
            </a:pPr>
            <a:r>
              <a:rPr lang="ru-RU" sz="1400" b="1" i="1" dirty="0"/>
              <a:t>    </a:t>
            </a:r>
            <a:r>
              <a:rPr lang="ru-RU" sz="1400" i="1" dirty="0"/>
              <a:t>  </a:t>
            </a:r>
            <a:endParaRPr lang="ru-RU" sz="1300" i="1" dirty="0"/>
          </a:p>
        </p:txBody>
      </p:sp>
      <p:graphicFrame>
        <p:nvGraphicFramePr>
          <p:cNvPr id="11" name="Таблица 10"/>
          <p:cNvGraphicFramePr>
            <a:graphicFrameLocks noGrp="1"/>
          </p:cNvGraphicFramePr>
          <p:nvPr>
            <p:extLst>
              <p:ext uri="{D42A27DB-BD31-4B8C-83A1-F6EECF244321}">
                <p14:modId xmlns:p14="http://schemas.microsoft.com/office/powerpoint/2010/main" val="3245763760"/>
              </p:ext>
            </p:extLst>
          </p:nvPr>
        </p:nvGraphicFramePr>
        <p:xfrm>
          <a:off x="467544" y="908720"/>
          <a:ext cx="8280920" cy="5544617"/>
        </p:xfrm>
        <a:graphic>
          <a:graphicData uri="http://schemas.openxmlformats.org/drawingml/2006/table">
            <a:tbl>
              <a:tblPr firstRow="1" bandRow="1">
                <a:tableStyleId>{E8B1032C-EA38-4F05-BA0D-38AFFFC7BED3}</a:tableStyleId>
              </a:tblPr>
              <a:tblGrid>
                <a:gridCol w="3004582">
                  <a:extLst>
                    <a:ext uri="{9D8B030D-6E8A-4147-A177-3AD203B41FA5}">
                      <a16:colId xmlns:a16="http://schemas.microsoft.com/office/drawing/2014/main" val="20000"/>
                    </a:ext>
                  </a:extLst>
                </a:gridCol>
                <a:gridCol w="952672">
                  <a:extLst>
                    <a:ext uri="{9D8B030D-6E8A-4147-A177-3AD203B41FA5}">
                      <a16:colId xmlns:a16="http://schemas.microsoft.com/office/drawing/2014/main" val="20001"/>
                    </a:ext>
                  </a:extLst>
                </a:gridCol>
                <a:gridCol w="1832062">
                  <a:extLst>
                    <a:ext uri="{9D8B030D-6E8A-4147-A177-3AD203B41FA5}">
                      <a16:colId xmlns:a16="http://schemas.microsoft.com/office/drawing/2014/main" val="20002"/>
                    </a:ext>
                  </a:extLst>
                </a:gridCol>
                <a:gridCol w="1245802">
                  <a:extLst>
                    <a:ext uri="{9D8B030D-6E8A-4147-A177-3AD203B41FA5}">
                      <a16:colId xmlns:a16="http://schemas.microsoft.com/office/drawing/2014/main" val="20003"/>
                    </a:ext>
                  </a:extLst>
                </a:gridCol>
                <a:gridCol w="1245802">
                  <a:extLst>
                    <a:ext uri="{9D8B030D-6E8A-4147-A177-3AD203B41FA5}">
                      <a16:colId xmlns:a16="http://schemas.microsoft.com/office/drawing/2014/main" val="20004"/>
                    </a:ext>
                  </a:extLst>
                </a:gridCol>
              </a:tblGrid>
              <a:tr h="1108784">
                <a:tc>
                  <a:txBody>
                    <a:bodyPr/>
                    <a:lstStyle/>
                    <a:p>
                      <a:pPr algn="ctr"/>
                      <a:r>
                        <a:rPr lang="ru-RU" sz="1100" dirty="0"/>
                        <a:t>Наименование доходных источников</a:t>
                      </a:r>
                      <a:endParaRPr lang="ru-RU" sz="1100" b="0" dirty="0">
                        <a:solidFill>
                          <a:schemeClr val="tx1"/>
                        </a:solidFill>
                      </a:endParaRPr>
                    </a:p>
                  </a:txBody>
                  <a:tcPr>
                    <a:solidFill>
                      <a:schemeClr val="bg2"/>
                    </a:solidFill>
                  </a:tcPr>
                </a:tc>
                <a:tc>
                  <a:txBody>
                    <a:bodyPr/>
                    <a:lstStyle/>
                    <a:p>
                      <a:r>
                        <a:rPr lang="ru-RU" sz="1100" dirty="0"/>
                        <a:t>Вид дохода</a:t>
                      </a:r>
                      <a:endParaRPr lang="ru-RU" sz="1100" b="0" dirty="0">
                        <a:solidFill>
                          <a:schemeClr val="tx1"/>
                        </a:solidFill>
                      </a:endParaRPr>
                    </a:p>
                  </a:txBody>
                  <a:tcPr>
                    <a:solidFill>
                      <a:schemeClr val="bg2"/>
                    </a:solidFill>
                  </a:tcPr>
                </a:tc>
                <a:tc>
                  <a:txBody>
                    <a:bodyPr/>
                    <a:lstStyle/>
                    <a:p>
                      <a:pPr algn="ctr"/>
                      <a:r>
                        <a:rPr lang="ru-RU" sz="1100" dirty="0"/>
                        <a:t>Нормативно-правовые документы, регулирующие взимание доходов</a:t>
                      </a:r>
                      <a:endParaRPr lang="ru-RU" sz="1100" b="0" dirty="0">
                        <a:solidFill>
                          <a:schemeClr val="tx1"/>
                        </a:solidFill>
                      </a:endParaRPr>
                    </a:p>
                  </a:txBody>
                  <a:tcPr>
                    <a:solidFill>
                      <a:schemeClr val="bg2"/>
                    </a:solidFill>
                  </a:tcPr>
                </a:tc>
                <a:tc>
                  <a:txBody>
                    <a:bodyPr/>
                    <a:lstStyle/>
                    <a:p>
                      <a:pPr algn="ctr"/>
                      <a:r>
                        <a:rPr lang="ru-RU" sz="1100" dirty="0"/>
                        <a:t>Норматив зачисления  в бюджет МО </a:t>
                      </a:r>
                      <a:r>
                        <a:rPr lang="ru-RU" sz="1100" dirty="0" err="1"/>
                        <a:t>г.Петергоф</a:t>
                      </a:r>
                      <a:r>
                        <a:rPr lang="ru-RU" sz="1100" dirty="0"/>
                        <a:t> (%)</a:t>
                      </a:r>
                      <a:endParaRPr lang="ru-RU" sz="1100" b="0" dirty="0">
                        <a:solidFill>
                          <a:schemeClr val="tx1"/>
                        </a:solidFill>
                      </a:endParaRPr>
                    </a:p>
                  </a:txBody>
                  <a:tcPr>
                    <a:solidFill>
                      <a:schemeClr val="bg2"/>
                    </a:solidFill>
                  </a:tcPr>
                </a:tc>
                <a:tc>
                  <a:txBody>
                    <a:bodyPr/>
                    <a:lstStyle/>
                    <a:p>
                      <a:r>
                        <a:rPr lang="ru-RU" sz="1100" dirty="0"/>
                        <a:t>Основание</a:t>
                      </a:r>
                      <a:endParaRPr lang="ru-RU" sz="1100" b="0" dirty="0">
                        <a:solidFill>
                          <a:schemeClr val="tx1"/>
                        </a:solidFill>
                      </a:endParaRPr>
                    </a:p>
                  </a:txBody>
                  <a:tcPr>
                    <a:solidFill>
                      <a:schemeClr val="bg2"/>
                    </a:solidFill>
                  </a:tcPr>
                </a:tc>
                <a:extLst>
                  <a:ext uri="{0D108BD9-81ED-4DB2-BD59-A6C34878D82A}">
                    <a16:rowId xmlns:a16="http://schemas.microsoft.com/office/drawing/2014/main" val="10000"/>
                  </a:ext>
                </a:extLst>
              </a:tr>
              <a:tr h="769989">
                <a:tc>
                  <a:txBody>
                    <a:bodyPr/>
                    <a:lstStyle/>
                    <a:p>
                      <a:r>
                        <a:rPr lang="ru-RU" sz="1200" dirty="0"/>
                        <a:t>Налог, взимаемый в связи с применением упрощённой системы налогообложения </a:t>
                      </a:r>
                    </a:p>
                  </a:txBody>
                  <a:tcPr/>
                </a:tc>
                <a:tc>
                  <a:txBody>
                    <a:bodyPr/>
                    <a:lstStyle/>
                    <a:p>
                      <a:pPr algn="ctr"/>
                      <a:r>
                        <a:rPr lang="ru-RU" sz="1100" dirty="0"/>
                        <a:t>Специальные налоговые режимы</a:t>
                      </a:r>
                    </a:p>
                  </a:txBody>
                  <a:tcPr/>
                </a:tc>
                <a:tc>
                  <a:txBody>
                    <a:bodyPr/>
                    <a:lstStyle/>
                    <a:p>
                      <a:r>
                        <a:rPr lang="ru-RU" sz="1200" dirty="0"/>
                        <a:t>Налоговый кодекс, часть 2, глава</a:t>
                      </a:r>
                      <a:r>
                        <a:rPr lang="ru-RU" sz="1200" baseline="0" dirty="0"/>
                        <a:t> 26.2</a:t>
                      </a:r>
                      <a:endParaRPr lang="ru-RU" sz="1200" dirty="0"/>
                    </a:p>
                  </a:txBody>
                  <a:tcPr/>
                </a:tc>
                <a:tc>
                  <a:txBody>
                    <a:bodyPr/>
                    <a:lstStyle/>
                    <a:p>
                      <a:pPr algn="ctr"/>
                      <a:endParaRPr lang="ru-RU" sz="1400" dirty="0"/>
                    </a:p>
                    <a:p>
                      <a:pPr algn="ctr"/>
                      <a:r>
                        <a:rPr lang="ru-RU" sz="1400" dirty="0"/>
                        <a:t>100</a:t>
                      </a:r>
                    </a:p>
                  </a:txBody>
                  <a:tcPr/>
                </a:tc>
                <a:tc rowSpan="4">
                  <a:txBody>
                    <a:bodyPr/>
                    <a:lstStyle/>
                    <a:p>
                      <a:endParaRPr lang="ru-RU" sz="1200" dirty="0"/>
                    </a:p>
                    <a:p>
                      <a:endParaRPr lang="ru-RU" sz="1200" dirty="0"/>
                    </a:p>
                    <a:p>
                      <a:endParaRPr lang="ru-RU" sz="1200" dirty="0"/>
                    </a:p>
                    <a:p>
                      <a:r>
                        <a:rPr lang="ru-RU" sz="1200" dirty="0"/>
                        <a:t>ст.56п.5, ст.58 БК РФ, Приложение 13 к Закону Санкт-Петербурга «О бюджете Санкт-Петербурга на 2017 год и на плановый период 2018 и 2019 годов»</a:t>
                      </a:r>
                    </a:p>
                  </a:txBody>
                  <a:tcPr/>
                </a:tc>
                <a:extLst>
                  <a:ext uri="{0D108BD9-81ED-4DB2-BD59-A6C34878D82A}">
                    <a16:rowId xmlns:a16="http://schemas.microsoft.com/office/drawing/2014/main" val="10001"/>
                  </a:ext>
                </a:extLst>
              </a:tr>
              <a:tr h="769989">
                <a:tc>
                  <a:txBody>
                    <a:bodyPr/>
                    <a:lstStyle/>
                    <a:p>
                      <a:r>
                        <a:rPr lang="ru-RU" sz="1200" dirty="0"/>
                        <a:t>Единый налог на вменённый доход для отдельных видов</a:t>
                      </a:r>
                      <a:r>
                        <a:rPr lang="ru-RU" sz="1200" baseline="0" dirty="0"/>
                        <a:t> деятельности</a:t>
                      </a:r>
                      <a:endParaRPr lang="ru-RU" sz="12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100" dirty="0"/>
                        <a:t>Специальные налоговые режимы</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a:t>Налоговый кодекс, часть 2, глава</a:t>
                      </a:r>
                      <a:r>
                        <a:rPr lang="ru-RU" sz="1200" baseline="0" dirty="0"/>
                        <a:t> 26.3</a:t>
                      </a:r>
                      <a:endParaRPr lang="ru-RU" sz="1200" dirty="0"/>
                    </a:p>
                    <a:p>
                      <a:pPr algn="ctr"/>
                      <a:endParaRPr lang="ru-RU" sz="1200" dirty="0"/>
                    </a:p>
                  </a:txBody>
                  <a:tcPr/>
                </a:tc>
                <a:tc>
                  <a:txBody>
                    <a:bodyPr/>
                    <a:lstStyle/>
                    <a:p>
                      <a:pPr algn="ctr"/>
                      <a:endParaRPr lang="ru-RU" sz="1400" dirty="0"/>
                    </a:p>
                    <a:p>
                      <a:pPr algn="ctr"/>
                      <a:r>
                        <a:rPr lang="ru-RU" sz="1400" dirty="0"/>
                        <a:t>100</a:t>
                      </a:r>
                    </a:p>
                  </a:txBody>
                  <a:tcPr/>
                </a:tc>
                <a:tc vMerge="1">
                  <a:txBody>
                    <a:bodyPr/>
                    <a:lstStyle/>
                    <a:p>
                      <a:endParaRPr lang="ru-RU" sz="1400" dirty="0"/>
                    </a:p>
                  </a:txBody>
                  <a:tcPr/>
                </a:tc>
                <a:extLst>
                  <a:ext uri="{0D108BD9-81ED-4DB2-BD59-A6C34878D82A}">
                    <a16:rowId xmlns:a16="http://schemas.microsoft.com/office/drawing/2014/main" val="10002"/>
                  </a:ext>
                </a:extLst>
              </a:tr>
              <a:tr h="1571474">
                <a:tc>
                  <a:txBody>
                    <a:bodyPr/>
                    <a:lstStyle/>
                    <a:p>
                      <a:pPr algn="ctr"/>
                      <a:r>
                        <a:rPr lang="ru-RU" sz="1200" dirty="0"/>
                        <a:t>Налог на имущество физических лиц</a:t>
                      </a:r>
                    </a:p>
                    <a:p>
                      <a:pPr marL="0" marR="0" indent="0" algn="ctr" defTabSz="914400" rtl="0" eaLnBrk="1" fontAlgn="auto" latinLnBrk="0" hangingPunct="1">
                        <a:lnSpc>
                          <a:spcPct val="100000"/>
                        </a:lnSpc>
                        <a:spcBef>
                          <a:spcPts val="0"/>
                        </a:spcBef>
                        <a:spcAft>
                          <a:spcPts val="0"/>
                        </a:spcAft>
                        <a:buClrTx/>
                        <a:buSzTx/>
                        <a:buFontTx/>
                        <a:buNone/>
                        <a:tabLst/>
                        <a:defRPr/>
                      </a:pPr>
                      <a:endParaRPr kumimoji="0" lang="ru-RU" sz="1200" kern="1200" dirty="0">
                        <a:solidFill>
                          <a:schemeClr val="tx1"/>
                        </a:solidFill>
                        <a:effectLst/>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0" lang="ru-RU" sz="1200" kern="1200" dirty="0">
                          <a:solidFill>
                            <a:schemeClr val="tx1"/>
                          </a:solidFill>
                          <a:effectLst/>
                          <a:latin typeface="+mn-lt"/>
                          <a:ea typeface="+mn-ea"/>
                          <a:cs typeface="+mn-cs"/>
                        </a:rPr>
                        <a:t>Налог с имущества, переходящего в порядке наследования или дарения, в части погашения задолженности и по перерасчетам прошлых лет </a:t>
                      </a:r>
                      <a:endParaRPr lang="ru-RU" sz="1200" dirty="0"/>
                    </a:p>
                  </a:txBody>
                  <a:tcPr/>
                </a:tc>
                <a:tc>
                  <a:txBody>
                    <a:bodyPr/>
                    <a:lstStyle/>
                    <a:p>
                      <a:pPr algn="ctr"/>
                      <a:r>
                        <a:rPr lang="ru-RU" sz="1100" dirty="0"/>
                        <a:t>Местный налог</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dirty="0"/>
                        <a:t>Налоговый кодекс, часть 2, глава 31, Закон Российской Федерации «О налогах на имущество физических лиц»  от 09.12.1991 № 2003-1</a:t>
                      </a:r>
                      <a:r>
                        <a:rPr lang="ru-RU" sz="1000" baseline="0" dirty="0"/>
                        <a:t> </a:t>
                      </a:r>
                      <a:endParaRPr lang="ru-RU" sz="1000" dirty="0"/>
                    </a:p>
                  </a:txBody>
                  <a:tcPr/>
                </a:tc>
                <a:tc>
                  <a:txBody>
                    <a:bodyPr/>
                    <a:lstStyle/>
                    <a:p>
                      <a:pPr algn="ctr"/>
                      <a:endParaRPr lang="ru-RU" sz="1400" dirty="0"/>
                    </a:p>
                    <a:p>
                      <a:pPr algn="ctr"/>
                      <a:r>
                        <a:rPr lang="ru-RU" sz="1400" dirty="0"/>
                        <a:t>0</a:t>
                      </a:r>
                    </a:p>
                  </a:txBody>
                  <a:tcPr/>
                </a:tc>
                <a:tc vMerge="1">
                  <a:txBody>
                    <a:bodyPr/>
                    <a:lstStyle/>
                    <a:p>
                      <a:endParaRPr lang="ru-RU" sz="1400" dirty="0"/>
                    </a:p>
                  </a:txBody>
                  <a:tcPr/>
                </a:tc>
                <a:extLst>
                  <a:ext uri="{0D108BD9-81ED-4DB2-BD59-A6C34878D82A}">
                    <a16:rowId xmlns:a16="http://schemas.microsoft.com/office/drawing/2014/main" val="10003"/>
                  </a:ext>
                </a:extLst>
              </a:tr>
              <a:tr h="1324381">
                <a:tc>
                  <a:txBody>
                    <a:bodyPr/>
                    <a:lstStyle/>
                    <a:p>
                      <a:pPr algn="ctr"/>
                      <a:r>
                        <a:rPr kumimoji="0" lang="ru-RU" sz="1200" b="0" kern="1200" dirty="0">
                          <a:solidFill>
                            <a:schemeClr val="tx1"/>
                          </a:solidFill>
                          <a:effectLst/>
                          <a:latin typeface="+mn-lt"/>
                          <a:ea typeface="+mn-ea"/>
                          <a:cs typeface="+mn-cs"/>
                        </a:rPr>
                        <a:t>Налог, взимаемый в связи с применением патентной системы налогообложения </a:t>
                      </a:r>
                      <a:endParaRPr lang="ru-RU" sz="1200" b="0" dirty="0"/>
                    </a:p>
                  </a:txBody>
                  <a:tcPr/>
                </a:tc>
                <a:tc>
                  <a:txBody>
                    <a:bodyPr/>
                    <a:lstStyle/>
                    <a:p>
                      <a:pPr algn="ctr"/>
                      <a:r>
                        <a:rPr lang="ru-RU" sz="1100" dirty="0"/>
                        <a:t>Специальные налоговые режимы</a:t>
                      </a:r>
                    </a:p>
                  </a:txBody>
                  <a:tcPr/>
                </a:tc>
                <a:tc>
                  <a:txBody>
                    <a:bodyPr/>
                    <a:lstStyle/>
                    <a:p>
                      <a:pPr algn="ctr"/>
                      <a:r>
                        <a:rPr lang="ru-RU" sz="1000" dirty="0"/>
                        <a:t>Налоговый кодекс, </a:t>
                      </a:r>
                    </a:p>
                    <a:p>
                      <a:pPr algn="ctr"/>
                      <a:r>
                        <a:rPr lang="ru-RU" sz="1000" dirty="0"/>
                        <a:t>Закон Санкт-Петербурга «О введении на территории Санкт-Петербурга патентной системы налогообложения» от 30.10.2013 № 551-98</a:t>
                      </a:r>
                    </a:p>
                  </a:txBody>
                  <a:tcPr/>
                </a:tc>
                <a:tc>
                  <a:txBody>
                    <a:bodyPr/>
                    <a:lstStyle/>
                    <a:p>
                      <a:pPr algn="ctr"/>
                      <a:endParaRPr lang="ru-RU" sz="1400" dirty="0"/>
                    </a:p>
                    <a:p>
                      <a:pPr algn="ctr"/>
                      <a:r>
                        <a:rPr lang="ru-RU" sz="1400" dirty="0"/>
                        <a:t>100</a:t>
                      </a:r>
                    </a:p>
                  </a:txBody>
                  <a:tcPr/>
                </a:tc>
                <a:tc vMerge="1">
                  <a:txBody>
                    <a:bodyPr/>
                    <a:lstStyle/>
                    <a:p>
                      <a:endParaRPr lang="ru-RU" sz="1400"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088753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62731"/>
            <a:ext cx="8352928" cy="745989"/>
          </a:xfrm>
          <a:solidFill>
            <a:schemeClr val="accent6">
              <a:lumMod val="20000"/>
              <a:lumOff val="80000"/>
            </a:schemeClr>
          </a:solidFill>
          <a:ln>
            <a:solidFill>
              <a:schemeClr val="tx2">
                <a:lumMod val="40000"/>
                <a:lumOff val="60000"/>
              </a:schemeClr>
            </a:solidFill>
          </a:ln>
        </p:spPr>
        <p:txBody>
          <a:bodyPr>
            <a:noAutofit/>
          </a:bodyPr>
          <a:lstStyle/>
          <a:p>
            <a:pPr algn="ctr"/>
            <a:br>
              <a:rPr lang="en-US" sz="2400" b="1" dirty="0"/>
            </a:br>
            <a:br>
              <a:rPr lang="en-US" sz="2400" b="1" dirty="0"/>
            </a:br>
            <a:br>
              <a:rPr lang="en-US" sz="2400" dirty="0"/>
            </a:br>
            <a:br>
              <a:rPr lang="en-US" sz="2400" dirty="0"/>
            </a:br>
            <a:br>
              <a:rPr lang="en-US" sz="2400" dirty="0"/>
            </a:br>
            <a:r>
              <a:rPr lang="ru-RU" sz="2000" dirty="0">
                <a:solidFill>
                  <a:schemeClr val="accent2">
                    <a:lumMod val="60000"/>
                    <a:lumOff val="40000"/>
                  </a:schemeClr>
                </a:solidFill>
              </a:rPr>
              <a:t> </a:t>
            </a:r>
            <a:r>
              <a:rPr lang="ru-RU" sz="1800" dirty="0">
                <a:solidFill>
                  <a:schemeClr val="accent2">
                    <a:lumMod val="60000"/>
                    <a:lumOff val="40000"/>
                  </a:schemeClr>
                </a:solidFill>
              </a:rPr>
              <a:t>Перечень основных неналоговых доходных источников местного бюджета муниципального образования </a:t>
            </a:r>
            <a:r>
              <a:rPr lang="ru-RU" sz="1800" dirty="0" err="1">
                <a:solidFill>
                  <a:schemeClr val="accent2">
                    <a:lumMod val="60000"/>
                    <a:lumOff val="40000"/>
                  </a:schemeClr>
                </a:solidFill>
              </a:rPr>
              <a:t>г.Петергоф</a:t>
            </a:r>
            <a:endParaRPr lang="ru-RU" sz="1800" dirty="0">
              <a:solidFill>
                <a:schemeClr val="accent2">
                  <a:lumMod val="60000"/>
                  <a:lumOff val="40000"/>
                </a:schemeClr>
              </a:solidFill>
              <a:effectLst/>
            </a:endParaRPr>
          </a:p>
        </p:txBody>
      </p:sp>
      <p:sp>
        <p:nvSpPr>
          <p:cNvPr id="3" name="Объект 2"/>
          <p:cNvSpPr>
            <a:spLocks noGrp="1"/>
          </p:cNvSpPr>
          <p:nvPr>
            <p:ph idx="1"/>
          </p:nvPr>
        </p:nvSpPr>
        <p:spPr>
          <a:xfrm>
            <a:off x="251520" y="836712"/>
            <a:ext cx="8496944" cy="5904656"/>
          </a:xfrm>
        </p:spPr>
        <p:txBody>
          <a:bodyPr>
            <a:normAutofit/>
          </a:bodyPr>
          <a:lstStyle/>
          <a:p>
            <a:pPr marL="0" indent="0" algn="just">
              <a:buNone/>
            </a:pPr>
            <a:r>
              <a:rPr lang="ru-RU" sz="1400" b="1" i="1" dirty="0"/>
              <a:t>    </a:t>
            </a:r>
            <a:r>
              <a:rPr lang="ru-RU" sz="1400" i="1" dirty="0"/>
              <a:t>  </a:t>
            </a:r>
            <a:endParaRPr lang="ru-RU" sz="1300" i="1" dirty="0"/>
          </a:p>
        </p:txBody>
      </p:sp>
      <p:graphicFrame>
        <p:nvGraphicFramePr>
          <p:cNvPr id="11" name="Таблица 10"/>
          <p:cNvGraphicFramePr>
            <a:graphicFrameLocks noGrp="1"/>
          </p:cNvGraphicFramePr>
          <p:nvPr>
            <p:extLst>
              <p:ext uri="{D42A27DB-BD31-4B8C-83A1-F6EECF244321}">
                <p14:modId xmlns:p14="http://schemas.microsoft.com/office/powerpoint/2010/main" val="494735430"/>
              </p:ext>
            </p:extLst>
          </p:nvPr>
        </p:nvGraphicFramePr>
        <p:xfrm>
          <a:off x="467544" y="1196752"/>
          <a:ext cx="8352928" cy="5184576"/>
        </p:xfrm>
        <a:graphic>
          <a:graphicData uri="http://schemas.openxmlformats.org/drawingml/2006/table">
            <a:tbl>
              <a:tblPr firstRow="1" bandRow="1">
                <a:tableStyleId>{E8B1032C-EA38-4F05-BA0D-38AFFFC7BED3}</a:tableStyleId>
              </a:tblPr>
              <a:tblGrid>
                <a:gridCol w="5472608">
                  <a:extLst>
                    <a:ext uri="{9D8B030D-6E8A-4147-A177-3AD203B41FA5}">
                      <a16:colId xmlns:a16="http://schemas.microsoft.com/office/drawing/2014/main" val="20000"/>
                    </a:ext>
                  </a:extLst>
                </a:gridCol>
                <a:gridCol w="1224136">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tblGrid>
              <a:tr h="1056490">
                <a:tc>
                  <a:txBody>
                    <a:bodyPr/>
                    <a:lstStyle/>
                    <a:p>
                      <a:pPr algn="ctr"/>
                      <a:r>
                        <a:rPr lang="ru-RU" sz="1100" dirty="0"/>
                        <a:t>Наименование доходных источников</a:t>
                      </a:r>
                      <a:endParaRPr lang="ru-RU" sz="1100" b="0" dirty="0">
                        <a:solidFill>
                          <a:schemeClr val="tx1"/>
                        </a:solidFill>
                      </a:endParaRPr>
                    </a:p>
                  </a:txBody>
                  <a:tcPr>
                    <a:solidFill>
                      <a:schemeClr val="bg2"/>
                    </a:solidFill>
                  </a:tcPr>
                </a:tc>
                <a:tc>
                  <a:txBody>
                    <a:bodyPr/>
                    <a:lstStyle/>
                    <a:p>
                      <a:pPr algn="ctr"/>
                      <a:r>
                        <a:rPr lang="ru-RU" sz="1100" dirty="0"/>
                        <a:t>Норматив зачисления  в бюджет МО </a:t>
                      </a:r>
                      <a:r>
                        <a:rPr lang="ru-RU" sz="1100" dirty="0" err="1"/>
                        <a:t>г.Петергоф</a:t>
                      </a:r>
                      <a:r>
                        <a:rPr lang="ru-RU" sz="1100" dirty="0"/>
                        <a:t> (%)</a:t>
                      </a:r>
                      <a:endParaRPr lang="ru-RU" sz="1100" b="0" dirty="0">
                        <a:solidFill>
                          <a:schemeClr val="tx1"/>
                        </a:solidFill>
                      </a:endParaRPr>
                    </a:p>
                  </a:txBody>
                  <a:tcPr>
                    <a:solidFill>
                      <a:schemeClr val="bg2"/>
                    </a:solidFill>
                  </a:tcPr>
                </a:tc>
                <a:tc>
                  <a:txBody>
                    <a:bodyPr/>
                    <a:lstStyle/>
                    <a:p>
                      <a:r>
                        <a:rPr lang="ru-RU" sz="1100" dirty="0"/>
                        <a:t>Основание</a:t>
                      </a:r>
                      <a:endParaRPr lang="ru-RU" sz="1100" b="0" dirty="0">
                        <a:solidFill>
                          <a:schemeClr val="tx1"/>
                        </a:solidFill>
                      </a:endParaRPr>
                    </a:p>
                  </a:txBody>
                  <a:tcPr>
                    <a:solidFill>
                      <a:schemeClr val="bg2"/>
                    </a:solidFill>
                  </a:tcPr>
                </a:tc>
                <a:extLst>
                  <a:ext uri="{0D108BD9-81ED-4DB2-BD59-A6C34878D82A}">
                    <a16:rowId xmlns:a16="http://schemas.microsoft.com/office/drawing/2014/main" val="10000"/>
                  </a:ext>
                </a:extLst>
              </a:tr>
              <a:tr h="880408">
                <a:tc>
                  <a:txBody>
                    <a:bodyPr/>
                    <a:lstStyle/>
                    <a:p>
                      <a:pPr algn="ctr"/>
                      <a:r>
                        <a:rPr lang="ru-RU" sz="900" dirty="0"/>
                        <a:t> </a:t>
                      </a:r>
                      <a:r>
                        <a:rPr kumimoji="0" lang="ru-RU" sz="900" kern="1200" dirty="0">
                          <a:solidFill>
                            <a:schemeClr val="tx1"/>
                          </a:solidFill>
                          <a:effectLst/>
                          <a:latin typeface="+mn-lt"/>
                          <a:ea typeface="+mn-ea"/>
                          <a:cs typeface="+mn-cs"/>
                        </a:rPr>
                        <a:t>Доходы, получаемые в виде арендной платы, а также средства от продажи права на заключение договоров аренды земельных участков, государственная собственность на которые не разграничена, расположенных в границах муниципальных образований, проценты от сумм, подлежащих зачислению в бюджет Санкт-Петербурга, за исключением сумм, получаемых</a:t>
                      </a:r>
                    </a:p>
                    <a:p>
                      <a:pPr algn="ctr"/>
                      <a:r>
                        <a:rPr kumimoji="0" lang="ru-RU" sz="900" kern="1200" dirty="0">
                          <a:solidFill>
                            <a:schemeClr val="tx1"/>
                          </a:solidFill>
                          <a:effectLst/>
                          <a:latin typeface="+mn-lt"/>
                          <a:ea typeface="+mn-ea"/>
                          <a:cs typeface="+mn-cs"/>
                        </a:rPr>
                        <a:t>в результате предоставления земельных участков на инвестиционных условиях</a:t>
                      </a:r>
                      <a:endParaRPr lang="ru-RU" sz="900" dirty="0"/>
                    </a:p>
                  </a:txBody>
                  <a:tcPr/>
                </a:tc>
                <a:tc>
                  <a:txBody>
                    <a:bodyPr/>
                    <a:lstStyle/>
                    <a:p>
                      <a:pPr algn="ctr"/>
                      <a:endParaRPr lang="ru-RU" sz="1400" dirty="0"/>
                    </a:p>
                    <a:p>
                      <a:pPr algn="ctr"/>
                      <a:r>
                        <a:rPr lang="ru-RU" sz="1200" dirty="0"/>
                        <a:t>100</a:t>
                      </a:r>
                      <a:r>
                        <a:rPr lang="ru-RU" sz="1400" dirty="0"/>
                        <a:t> </a:t>
                      </a:r>
                    </a:p>
                  </a:txBody>
                  <a:tcPr/>
                </a:tc>
                <a:tc rowSpan="6">
                  <a:txBody>
                    <a:bodyPr/>
                    <a:lstStyle/>
                    <a:p>
                      <a:r>
                        <a:rPr lang="ru-RU" sz="1200" dirty="0"/>
                        <a:t>    </a:t>
                      </a:r>
                    </a:p>
                    <a:p>
                      <a:endParaRPr lang="ru-RU" sz="1200" dirty="0"/>
                    </a:p>
                    <a:p>
                      <a:endParaRPr lang="ru-RU" sz="1200" dirty="0"/>
                    </a:p>
                    <a:p>
                      <a:endParaRPr lang="ru-RU" sz="1200" dirty="0"/>
                    </a:p>
                    <a:p>
                      <a:endParaRPr lang="ru-RU" sz="1200" dirty="0"/>
                    </a:p>
                    <a:p>
                      <a:endParaRPr lang="ru-RU" sz="1200" dirty="0"/>
                    </a:p>
                    <a:p>
                      <a:endParaRPr lang="ru-RU" sz="1200" dirty="0"/>
                    </a:p>
                    <a:p>
                      <a:endParaRPr lang="ru-RU" sz="1200" dirty="0"/>
                    </a:p>
                    <a:p>
                      <a:endParaRPr lang="ru-RU" sz="1200" dirty="0"/>
                    </a:p>
                    <a:p>
                      <a:endParaRPr lang="ru-RU" sz="1200" dirty="0"/>
                    </a:p>
                    <a:p>
                      <a:endParaRPr lang="ru-RU" sz="1200" dirty="0"/>
                    </a:p>
                    <a:p>
                      <a:endParaRPr lang="ru-RU" sz="1200" dirty="0"/>
                    </a:p>
                    <a:p>
                      <a:endParaRPr lang="ru-RU" sz="1200" dirty="0"/>
                    </a:p>
                    <a:p>
                      <a:endParaRPr lang="ru-RU" sz="1200" dirty="0"/>
                    </a:p>
                    <a:p>
                      <a:endParaRPr lang="ru-RU" sz="1200" dirty="0"/>
                    </a:p>
                    <a:p>
                      <a:endParaRPr lang="ru-RU" sz="1200" dirty="0"/>
                    </a:p>
                    <a:p>
                      <a:r>
                        <a:rPr lang="ru-RU" sz="1200" dirty="0"/>
                        <a:t>Решение</a:t>
                      </a:r>
                      <a:r>
                        <a:rPr lang="ru-RU" sz="1200" baseline="0" dirty="0"/>
                        <a:t> МС МО </a:t>
                      </a:r>
                      <a:r>
                        <a:rPr lang="ru-RU" sz="1200" baseline="0" dirty="0" err="1"/>
                        <a:t>г.Петергоф</a:t>
                      </a:r>
                      <a:r>
                        <a:rPr lang="ru-RU" sz="1200" baseline="0" dirty="0"/>
                        <a:t> от 08.12.2005 г №127</a:t>
                      </a:r>
                      <a:r>
                        <a:rPr lang="ru-RU" sz="1200" dirty="0"/>
                        <a:t>                                                                    </a:t>
                      </a:r>
                    </a:p>
                  </a:txBody>
                  <a:tcPr/>
                </a:tc>
                <a:extLst>
                  <a:ext uri="{0D108BD9-81ED-4DB2-BD59-A6C34878D82A}">
                    <a16:rowId xmlns:a16="http://schemas.microsoft.com/office/drawing/2014/main" val="10001"/>
                  </a:ext>
                </a:extLst>
              </a:tr>
              <a:tr h="628356">
                <a:tc>
                  <a:txBody>
                    <a:bodyPr/>
                    <a:lstStyle/>
                    <a:p>
                      <a:pPr algn="ctr"/>
                      <a:r>
                        <a:rPr lang="ru-RU" sz="900" dirty="0"/>
                        <a:t> </a:t>
                      </a:r>
                      <a:r>
                        <a:rPr kumimoji="0" lang="ru-RU" sz="900" kern="1200" dirty="0">
                          <a:solidFill>
                            <a:schemeClr val="tx1"/>
                          </a:solidFill>
                          <a:effectLst/>
                          <a:latin typeface="+mn-lt"/>
                          <a:ea typeface="+mn-ea"/>
                          <a:cs typeface="+mn-cs"/>
                        </a:rPr>
                        <a:t>Средства, составляющие восстановительную стоимость зеленых насаждений, произраставших на территории зеленых насаждений внутриквартального озеленения,</a:t>
                      </a:r>
                    </a:p>
                    <a:p>
                      <a:pPr algn="ctr"/>
                      <a:r>
                        <a:rPr kumimoji="0" lang="ru-RU" sz="900" kern="1200" dirty="0">
                          <a:solidFill>
                            <a:schemeClr val="tx1"/>
                          </a:solidFill>
                          <a:effectLst/>
                          <a:latin typeface="+mn-lt"/>
                          <a:ea typeface="+mn-ea"/>
                          <a:cs typeface="+mn-cs"/>
                        </a:rPr>
                        <a:t>подлежащие зачислению в бюджеты муниципальных образований в соответствии с законами Санкт-Петербурга</a:t>
                      </a:r>
                      <a:endParaRPr lang="ru-RU" sz="900" dirty="0"/>
                    </a:p>
                  </a:txBody>
                  <a:tcPr/>
                </a:tc>
                <a:tc>
                  <a:txBody>
                    <a:bodyPr/>
                    <a:lstStyle/>
                    <a:p>
                      <a:pPr algn="ctr"/>
                      <a:endParaRPr lang="ru-RU" sz="1400" dirty="0"/>
                    </a:p>
                    <a:p>
                      <a:pPr algn="ctr"/>
                      <a:r>
                        <a:rPr lang="ru-RU" sz="1400" dirty="0"/>
                        <a:t> </a:t>
                      </a:r>
                      <a:r>
                        <a:rPr lang="ru-RU" sz="1200" dirty="0"/>
                        <a:t>100</a:t>
                      </a:r>
                    </a:p>
                  </a:txBody>
                  <a:tcPr/>
                </a:tc>
                <a:tc vMerge="1">
                  <a:txBody>
                    <a:bodyPr/>
                    <a:lstStyle/>
                    <a:p>
                      <a:endParaRPr lang="ru-RU" sz="1400" dirty="0"/>
                    </a:p>
                  </a:txBody>
                  <a:tcPr/>
                </a:tc>
                <a:extLst>
                  <a:ext uri="{0D108BD9-81ED-4DB2-BD59-A6C34878D82A}">
                    <a16:rowId xmlns:a16="http://schemas.microsoft.com/office/drawing/2014/main" val="10002"/>
                  </a:ext>
                </a:extLst>
              </a:tr>
              <a:tr h="787123">
                <a:tc>
                  <a:txBody>
                    <a:bodyPr/>
                    <a:lstStyle/>
                    <a:p>
                      <a:pPr algn="ctr"/>
                      <a:r>
                        <a:rPr kumimoji="0" lang="ru-RU" sz="900" kern="1200" dirty="0">
                          <a:solidFill>
                            <a:schemeClr val="tx1"/>
                          </a:solidFill>
                          <a:effectLst/>
                          <a:latin typeface="+mn-lt"/>
                          <a:ea typeface="+mn-ea"/>
                          <a:cs typeface="+mn-cs"/>
                        </a:rPr>
                        <a:t>Денежные взыскания (штрафы) за нарушение законодательства о применении контрольно-кассовой техники при осуществлении наличных денежных расчетов и (или) расчетов с использованием платежных карт, зачисляемые в бюджеты муниципальных образований по месту совершения административных правонарушений </a:t>
                      </a:r>
                      <a:endParaRPr lang="ru-RU" sz="900" dirty="0"/>
                    </a:p>
                  </a:txBody>
                  <a:tcPr/>
                </a:tc>
                <a:tc>
                  <a:txBody>
                    <a:bodyPr/>
                    <a:lstStyle/>
                    <a:p>
                      <a:pPr algn="ctr"/>
                      <a:endParaRPr lang="ru-RU" sz="1400" dirty="0"/>
                    </a:p>
                    <a:p>
                      <a:pPr algn="ctr"/>
                      <a:r>
                        <a:rPr lang="ru-RU" sz="1200" dirty="0"/>
                        <a:t>100</a:t>
                      </a:r>
                    </a:p>
                  </a:txBody>
                  <a:tcPr/>
                </a:tc>
                <a:tc vMerge="1">
                  <a:txBody>
                    <a:bodyPr/>
                    <a:lstStyle/>
                    <a:p>
                      <a:endParaRPr lang="ru-RU" sz="1400" dirty="0"/>
                    </a:p>
                  </a:txBody>
                  <a:tcPr/>
                </a:tc>
                <a:extLst>
                  <a:ext uri="{0D108BD9-81ED-4DB2-BD59-A6C34878D82A}">
                    <a16:rowId xmlns:a16="http://schemas.microsoft.com/office/drawing/2014/main" val="10003"/>
                  </a:ext>
                </a:extLst>
              </a:tr>
              <a:tr h="616286">
                <a:tc>
                  <a:txBody>
                    <a:bodyPr/>
                    <a:lstStyle/>
                    <a:p>
                      <a:pPr algn="ctr"/>
                      <a:r>
                        <a:rPr kumimoji="0" lang="ru-RU" sz="900" kern="1200" dirty="0">
                          <a:solidFill>
                            <a:schemeClr val="tx1"/>
                          </a:solidFill>
                          <a:effectLst/>
                          <a:latin typeface="+mn-lt"/>
                          <a:ea typeface="+mn-ea"/>
                          <a:cs typeface="+mn-cs"/>
                        </a:rPr>
                        <a:t>Штрафы за административные правонарушения в области благоустройства, предусмотренные главой 4 Закона Санкт-Петербурга </a:t>
                      </a:r>
                    </a:p>
                    <a:p>
                      <a:pPr algn="ctr"/>
                      <a:r>
                        <a:rPr kumimoji="0" lang="ru-RU" sz="900" kern="1200" dirty="0">
                          <a:solidFill>
                            <a:schemeClr val="tx1"/>
                          </a:solidFill>
                          <a:effectLst/>
                          <a:latin typeface="+mn-lt"/>
                          <a:ea typeface="+mn-ea"/>
                          <a:cs typeface="+mn-cs"/>
                        </a:rPr>
                        <a:t>от 12.05.2010 № 273-70 «Об административных правонарушениях в Санкт-Петербурге»</a:t>
                      </a:r>
                      <a:r>
                        <a:rPr kumimoji="0" lang="ru-RU" sz="900" b="0" kern="1200" dirty="0">
                          <a:solidFill>
                            <a:schemeClr val="tx1"/>
                          </a:solidFill>
                          <a:effectLst/>
                          <a:latin typeface="+mn-lt"/>
                          <a:ea typeface="+mn-ea"/>
                          <a:cs typeface="+mn-cs"/>
                        </a:rPr>
                        <a:t> </a:t>
                      </a:r>
                      <a:endParaRPr lang="ru-RU" sz="900" b="0" dirty="0"/>
                    </a:p>
                  </a:txBody>
                  <a:tcPr/>
                </a:tc>
                <a:tc>
                  <a:txBody>
                    <a:bodyPr/>
                    <a:lstStyle/>
                    <a:p>
                      <a:pPr algn="ctr"/>
                      <a:endParaRPr lang="ru-RU" sz="1400" dirty="0"/>
                    </a:p>
                    <a:p>
                      <a:pPr algn="ctr"/>
                      <a:r>
                        <a:rPr lang="ru-RU" sz="1200" dirty="0"/>
                        <a:t>100</a:t>
                      </a:r>
                    </a:p>
                  </a:txBody>
                  <a:tcPr/>
                </a:tc>
                <a:tc vMerge="1">
                  <a:txBody>
                    <a:bodyPr/>
                    <a:lstStyle/>
                    <a:p>
                      <a:endParaRPr lang="ru-RU" sz="1400" dirty="0"/>
                    </a:p>
                  </a:txBody>
                  <a:tcPr/>
                </a:tc>
                <a:extLst>
                  <a:ext uri="{0D108BD9-81ED-4DB2-BD59-A6C34878D82A}">
                    <a16:rowId xmlns:a16="http://schemas.microsoft.com/office/drawing/2014/main" val="10004"/>
                  </a:ext>
                </a:extLst>
              </a:tr>
              <a:tr h="616286">
                <a:tc>
                  <a:txBody>
                    <a:bodyPr/>
                    <a:lstStyle/>
                    <a:p>
                      <a:pPr algn="ctr"/>
                      <a:r>
                        <a:rPr kumimoji="0" lang="ru-RU" sz="900" kern="1200" dirty="0">
                          <a:solidFill>
                            <a:schemeClr val="tx1"/>
                          </a:solidFill>
                          <a:effectLst/>
                          <a:latin typeface="+mn-lt"/>
                          <a:ea typeface="+mn-ea"/>
                          <a:cs typeface="+mn-cs"/>
                        </a:rPr>
                        <a:t>Доходы от</a:t>
                      </a:r>
                      <a:r>
                        <a:rPr kumimoji="0" lang="ru-RU" sz="900" kern="1200" baseline="0" dirty="0">
                          <a:solidFill>
                            <a:schemeClr val="tx1"/>
                          </a:solidFill>
                          <a:effectLst/>
                          <a:latin typeface="+mn-lt"/>
                          <a:ea typeface="+mn-ea"/>
                          <a:cs typeface="+mn-cs"/>
                        </a:rPr>
                        <a:t> перечисления части прибыли, остающейся после уплаты налогов и иных обязательных платежей, муниципальных унитарных предприятий, созданных муниципальными образованиями, - в размерах, определяемых в порядке, установленном муниципальными правовыми актами</a:t>
                      </a:r>
                      <a:r>
                        <a:rPr kumimoji="0" lang="ru-RU" sz="900" kern="1200" dirty="0">
                          <a:solidFill>
                            <a:schemeClr val="tx1"/>
                          </a:solidFill>
                          <a:effectLst/>
                          <a:latin typeface="+mn-lt"/>
                          <a:ea typeface="+mn-ea"/>
                          <a:cs typeface="+mn-cs"/>
                        </a:rPr>
                        <a:t>                                                                        </a:t>
                      </a:r>
                      <a:endParaRPr lang="ru-RU" sz="900" b="0" dirty="0"/>
                    </a:p>
                  </a:txBody>
                  <a:tcPr/>
                </a:tc>
                <a:tc>
                  <a:txBody>
                    <a:bodyPr/>
                    <a:lstStyle/>
                    <a:p>
                      <a:pPr algn="ctr"/>
                      <a:r>
                        <a:rPr lang="ru-RU" sz="1200" dirty="0"/>
                        <a:t>   </a:t>
                      </a:r>
                    </a:p>
                    <a:p>
                      <a:pPr algn="ctr"/>
                      <a:r>
                        <a:rPr lang="ru-RU" sz="1200" dirty="0"/>
                        <a:t>10                                                                     </a:t>
                      </a:r>
                    </a:p>
                  </a:txBody>
                  <a:tcPr/>
                </a:tc>
                <a:tc vMerge="1">
                  <a:txBody>
                    <a:bodyPr/>
                    <a:lstStyle/>
                    <a:p>
                      <a:pPr algn="ctr"/>
                      <a:endParaRPr lang="ru-RU" sz="1200" dirty="0"/>
                    </a:p>
                  </a:txBody>
                  <a:tcPr/>
                </a:tc>
                <a:extLst>
                  <a:ext uri="{0D108BD9-81ED-4DB2-BD59-A6C34878D82A}">
                    <a16:rowId xmlns:a16="http://schemas.microsoft.com/office/drawing/2014/main" val="10005"/>
                  </a:ext>
                </a:extLst>
              </a:tr>
              <a:tr h="465533">
                <a:tc>
                  <a:txBody>
                    <a:bodyPr/>
                    <a:lstStyle/>
                    <a:p>
                      <a:pPr algn="ctr"/>
                      <a:r>
                        <a:rPr lang="ru-RU" sz="1000" b="0" dirty="0"/>
                        <a:t>Прочие </a:t>
                      </a:r>
                      <a:r>
                        <a:rPr kumimoji="0" lang="ru-RU" sz="1000" kern="1200" dirty="0">
                          <a:solidFill>
                            <a:schemeClr val="tx1"/>
                          </a:solidFill>
                          <a:effectLst/>
                          <a:latin typeface="+mn-lt"/>
                          <a:ea typeface="+mn-ea"/>
                          <a:cs typeface="+mn-cs"/>
                        </a:rPr>
                        <a:t>неналоговые доходы, зачисляемые в бюджет муниципального образования</a:t>
                      </a:r>
                      <a:endParaRPr lang="ru-RU" sz="1000" b="0" dirty="0"/>
                    </a:p>
                  </a:txBody>
                  <a:tcPr/>
                </a:tc>
                <a:tc>
                  <a:txBody>
                    <a:bodyPr/>
                    <a:lstStyle/>
                    <a:p>
                      <a:pPr algn="ctr"/>
                      <a:r>
                        <a:rPr lang="ru-RU" sz="1200" dirty="0"/>
                        <a:t>100</a:t>
                      </a:r>
                    </a:p>
                  </a:txBody>
                  <a:tcPr/>
                </a:tc>
                <a:tc vMerge="1">
                  <a:txBody>
                    <a:bodyPr/>
                    <a:lstStyle/>
                    <a:p>
                      <a:pPr algn="ctr"/>
                      <a:endParaRPr lang="ru-RU" sz="1200"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5025545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62731"/>
            <a:ext cx="8352928" cy="745989"/>
          </a:xfrm>
          <a:solidFill>
            <a:schemeClr val="accent6">
              <a:lumMod val="20000"/>
              <a:lumOff val="80000"/>
            </a:schemeClr>
          </a:solidFill>
          <a:ln>
            <a:solidFill>
              <a:schemeClr val="tx2">
                <a:lumMod val="40000"/>
                <a:lumOff val="60000"/>
              </a:schemeClr>
            </a:solidFill>
          </a:ln>
        </p:spPr>
        <p:txBody>
          <a:bodyPr>
            <a:noAutofit/>
          </a:bodyPr>
          <a:lstStyle/>
          <a:p>
            <a:pPr algn="ctr"/>
            <a:br>
              <a:rPr lang="en-US" sz="2400" b="1" dirty="0"/>
            </a:br>
            <a:br>
              <a:rPr lang="en-US" sz="2400" b="1" dirty="0"/>
            </a:br>
            <a:br>
              <a:rPr lang="en-US" sz="2400" dirty="0"/>
            </a:br>
            <a:br>
              <a:rPr lang="en-US" sz="2400" dirty="0"/>
            </a:br>
            <a:br>
              <a:rPr lang="en-US" sz="2400" dirty="0"/>
            </a:br>
            <a:r>
              <a:rPr lang="ru-RU" sz="2000" dirty="0"/>
              <a:t> </a:t>
            </a:r>
            <a:r>
              <a:rPr lang="ru-RU" sz="1800" dirty="0">
                <a:solidFill>
                  <a:schemeClr val="accent2">
                    <a:lumMod val="60000"/>
                    <a:lumOff val="40000"/>
                  </a:schemeClr>
                </a:solidFill>
              </a:rPr>
              <a:t>Перечень безвозмездных поступлений в местный бюджет муниципального образования </a:t>
            </a:r>
            <a:r>
              <a:rPr lang="ru-RU" sz="1800" dirty="0" err="1">
                <a:solidFill>
                  <a:schemeClr val="accent2">
                    <a:lumMod val="60000"/>
                    <a:lumOff val="40000"/>
                  </a:schemeClr>
                </a:solidFill>
              </a:rPr>
              <a:t>г.Петергоф</a:t>
            </a:r>
            <a:endParaRPr lang="ru-RU" sz="1800" dirty="0">
              <a:solidFill>
                <a:schemeClr val="accent2">
                  <a:lumMod val="60000"/>
                  <a:lumOff val="40000"/>
                </a:schemeClr>
              </a:solidFill>
              <a:effectLst/>
            </a:endParaRPr>
          </a:p>
        </p:txBody>
      </p:sp>
      <p:sp>
        <p:nvSpPr>
          <p:cNvPr id="3" name="Объект 2"/>
          <p:cNvSpPr>
            <a:spLocks noGrp="1"/>
          </p:cNvSpPr>
          <p:nvPr>
            <p:ph idx="1"/>
          </p:nvPr>
        </p:nvSpPr>
        <p:spPr>
          <a:xfrm>
            <a:off x="251520" y="836712"/>
            <a:ext cx="8496944" cy="5904656"/>
          </a:xfrm>
        </p:spPr>
        <p:txBody>
          <a:bodyPr>
            <a:normAutofit/>
          </a:bodyPr>
          <a:lstStyle/>
          <a:p>
            <a:pPr marL="0" indent="0" algn="just">
              <a:buNone/>
            </a:pPr>
            <a:r>
              <a:rPr lang="ru-RU" sz="1400" b="1" i="1" dirty="0"/>
              <a:t>    </a:t>
            </a:r>
            <a:r>
              <a:rPr lang="ru-RU" sz="1400" i="1" dirty="0"/>
              <a:t>  </a:t>
            </a:r>
            <a:endParaRPr lang="ru-RU" sz="1300" i="1" dirty="0"/>
          </a:p>
        </p:txBody>
      </p:sp>
      <p:graphicFrame>
        <p:nvGraphicFramePr>
          <p:cNvPr id="11" name="Таблица 10"/>
          <p:cNvGraphicFramePr>
            <a:graphicFrameLocks noGrp="1"/>
          </p:cNvGraphicFramePr>
          <p:nvPr>
            <p:extLst>
              <p:ext uri="{D42A27DB-BD31-4B8C-83A1-F6EECF244321}">
                <p14:modId xmlns:p14="http://schemas.microsoft.com/office/powerpoint/2010/main" val="3724178870"/>
              </p:ext>
            </p:extLst>
          </p:nvPr>
        </p:nvGraphicFramePr>
        <p:xfrm>
          <a:off x="467544" y="1052735"/>
          <a:ext cx="8280920" cy="5411743"/>
        </p:xfrm>
        <a:graphic>
          <a:graphicData uri="http://schemas.openxmlformats.org/drawingml/2006/table">
            <a:tbl>
              <a:tblPr firstRow="1" bandRow="1">
                <a:tableStyleId>{E8B1032C-EA38-4F05-BA0D-38AFFFC7BED3}</a:tableStyleId>
              </a:tblPr>
              <a:tblGrid>
                <a:gridCol w="5832648">
                  <a:extLst>
                    <a:ext uri="{9D8B030D-6E8A-4147-A177-3AD203B41FA5}">
                      <a16:colId xmlns:a16="http://schemas.microsoft.com/office/drawing/2014/main" val="20000"/>
                    </a:ext>
                  </a:extLst>
                </a:gridCol>
                <a:gridCol w="2448272">
                  <a:extLst>
                    <a:ext uri="{9D8B030D-6E8A-4147-A177-3AD203B41FA5}">
                      <a16:colId xmlns:a16="http://schemas.microsoft.com/office/drawing/2014/main" val="20001"/>
                    </a:ext>
                  </a:extLst>
                </a:gridCol>
              </a:tblGrid>
              <a:tr h="397783">
                <a:tc>
                  <a:txBody>
                    <a:bodyPr/>
                    <a:lstStyle/>
                    <a:p>
                      <a:pPr algn="ctr"/>
                      <a:r>
                        <a:rPr lang="ru-RU" sz="1100" dirty="0"/>
                        <a:t>Наименование  межбюджетных трансфертов</a:t>
                      </a:r>
                      <a:endParaRPr lang="ru-RU" sz="1100" b="0" dirty="0">
                        <a:solidFill>
                          <a:schemeClr val="tx1"/>
                        </a:solidFill>
                      </a:endParaRPr>
                    </a:p>
                  </a:txBody>
                  <a:tcPr>
                    <a:solidFill>
                      <a:schemeClr val="bg2"/>
                    </a:solidFill>
                  </a:tcPr>
                </a:tc>
                <a:tc>
                  <a:txBody>
                    <a:bodyPr/>
                    <a:lstStyle/>
                    <a:p>
                      <a:pPr algn="ctr"/>
                      <a:r>
                        <a:rPr lang="ru-RU" sz="1100" dirty="0"/>
                        <a:t>Основание</a:t>
                      </a:r>
                      <a:endParaRPr lang="ru-RU" sz="1100" b="0" dirty="0">
                        <a:solidFill>
                          <a:schemeClr val="tx1"/>
                        </a:solidFill>
                      </a:endParaRPr>
                    </a:p>
                  </a:txBody>
                  <a:tcPr>
                    <a:solidFill>
                      <a:schemeClr val="bg2"/>
                    </a:solidFill>
                  </a:tcPr>
                </a:tc>
                <a:extLst>
                  <a:ext uri="{0D108BD9-81ED-4DB2-BD59-A6C34878D82A}">
                    <a16:rowId xmlns:a16="http://schemas.microsoft.com/office/drawing/2014/main" val="10000"/>
                  </a:ext>
                </a:extLst>
              </a:tr>
              <a:tr h="770590">
                <a:tc>
                  <a:txBody>
                    <a:bodyPr/>
                    <a:lstStyle/>
                    <a:p>
                      <a:pPr algn="ctr"/>
                      <a:r>
                        <a:rPr lang="ru-RU" sz="1200" b="1" dirty="0">
                          <a:solidFill>
                            <a:schemeClr val="tx1"/>
                          </a:solidFill>
                        </a:rPr>
                        <a:t>Дотация на выравнивание бюджетной обеспеченности муниципального образования</a:t>
                      </a:r>
                    </a:p>
                  </a:txBody>
                  <a:tcPr/>
                </a:tc>
                <a:tc>
                  <a:txBody>
                    <a:bodyPr/>
                    <a:lstStyle/>
                    <a:p>
                      <a:pPr algn="ctr"/>
                      <a:r>
                        <a:rPr lang="ru-RU" sz="900" dirty="0"/>
                        <a:t>Приложения 14,15 </a:t>
                      </a:r>
                    </a:p>
                    <a:p>
                      <a:pPr algn="ctr"/>
                      <a:r>
                        <a:rPr lang="ru-RU" sz="900" dirty="0"/>
                        <a:t>к Закону Санкт-Петербурга «О бюджете Санкт-Петербурга на 2017 год и на плановый период 2018 и 2019 годов»</a:t>
                      </a:r>
                      <a:endParaRPr lang="ru-RU" sz="900" b="0" dirty="0">
                        <a:solidFill>
                          <a:schemeClr val="tx1"/>
                        </a:solidFill>
                      </a:endParaRPr>
                    </a:p>
                  </a:txBody>
                  <a:tcPr/>
                </a:tc>
                <a:extLst>
                  <a:ext uri="{0D108BD9-81ED-4DB2-BD59-A6C34878D82A}">
                    <a16:rowId xmlns:a16="http://schemas.microsoft.com/office/drawing/2014/main" val="10001"/>
                  </a:ext>
                </a:extLst>
              </a:tr>
              <a:tr h="695042">
                <a:tc>
                  <a:txBody>
                    <a:bodyPr/>
                    <a:lstStyle/>
                    <a:p>
                      <a:pPr algn="ctr"/>
                      <a:r>
                        <a:rPr kumimoji="0" lang="ru-RU" sz="1000" b="1" kern="1200" dirty="0">
                          <a:solidFill>
                            <a:schemeClr val="tx1"/>
                          </a:solidFill>
                          <a:effectLst/>
                          <a:latin typeface="+mn-lt"/>
                          <a:ea typeface="+mn-ea"/>
                          <a:cs typeface="+mn-cs"/>
                        </a:rPr>
                        <a:t> Субвенции бюджетам внутригородских муниципальных образований  Санкт-Петербурга на выполнение отдельных государственных полномочий Санкт-Петербурга по организации и осуществлению деятельности по опеке и попечительству</a:t>
                      </a:r>
                      <a:endParaRPr lang="ru-RU" sz="1000" b="1" dirty="0"/>
                    </a:p>
                  </a:txBody>
                  <a:tcPr/>
                </a:tc>
                <a:tc rowSpan="3">
                  <a:txBody>
                    <a:bodyPr/>
                    <a:lstStyle/>
                    <a:p>
                      <a:endParaRPr lang="ru-RU" sz="1200" dirty="0"/>
                    </a:p>
                    <a:p>
                      <a:pPr algn="ctr"/>
                      <a:r>
                        <a:rPr lang="ru-RU" sz="1200" dirty="0"/>
                        <a:t>  </a:t>
                      </a:r>
                      <a:r>
                        <a:rPr lang="ru-RU" sz="900" dirty="0"/>
                        <a:t>Приложения 16,</a:t>
                      </a:r>
                      <a:r>
                        <a:rPr lang="ru-RU" sz="900" baseline="0" dirty="0"/>
                        <a:t> 17</a:t>
                      </a:r>
                      <a:r>
                        <a:rPr lang="ru-RU" sz="900" dirty="0"/>
                        <a:t> </a:t>
                      </a:r>
                    </a:p>
                    <a:p>
                      <a:pPr algn="ctr"/>
                      <a:r>
                        <a:rPr lang="ru-RU" sz="900" dirty="0"/>
                        <a:t>к Закону Санкт-Петербурга «О бюджете Санкт-Петербурга на 2017 год и на плановый период 2018 и 2019 годов»</a:t>
                      </a:r>
                    </a:p>
                  </a:txBody>
                  <a:tcPr/>
                </a:tc>
                <a:extLst>
                  <a:ext uri="{0D108BD9-81ED-4DB2-BD59-A6C34878D82A}">
                    <a16:rowId xmlns:a16="http://schemas.microsoft.com/office/drawing/2014/main" val="10002"/>
                  </a:ext>
                </a:extLst>
              </a:tr>
              <a:tr h="543946">
                <a:tc>
                  <a:txBody>
                    <a:bodyPr/>
                    <a:lstStyle/>
                    <a:p>
                      <a:pPr algn="ctr"/>
                      <a:r>
                        <a:rPr lang="ru-RU" sz="1000" b="1" dirty="0"/>
                        <a:t>Субвенции бюджетам внутригородских муниципальных образований Санкт-Петербурга на содержание ребенка в семье опекуна и приемной семье </a:t>
                      </a:r>
                      <a:r>
                        <a:rPr kumimoji="0" lang="ru-RU" sz="1000" b="1" kern="1200" dirty="0">
                          <a:solidFill>
                            <a:schemeClr val="tx1"/>
                          </a:solidFill>
                          <a:effectLst/>
                          <a:latin typeface="+mn-lt"/>
                          <a:ea typeface="+mn-ea"/>
                          <a:cs typeface="+mn-cs"/>
                        </a:rPr>
                        <a:t> </a:t>
                      </a:r>
                      <a:endParaRPr lang="ru-RU" sz="1000" b="1" dirty="0"/>
                    </a:p>
                  </a:txBody>
                  <a:tcPr/>
                </a:tc>
                <a:tc vMerge="1">
                  <a:txBody>
                    <a:bodyPr/>
                    <a:lstStyle/>
                    <a:p>
                      <a:endParaRPr lang="ru-RU" sz="1400" dirty="0"/>
                    </a:p>
                  </a:txBody>
                  <a:tcPr/>
                </a:tc>
                <a:extLst>
                  <a:ext uri="{0D108BD9-81ED-4DB2-BD59-A6C34878D82A}">
                    <a16:rowId xmlns:a16="http://schemas.microsoft.com/office/drawing/2014/main" val="10003"/>
                  </a:ext>
                </a:extLst>
              </a:tr>
              <a:tr h="543946">
                <a:tc>
                  <a:txBody>
                    <a:bodyPr/>
                    <a:lstStyle/>
                    <a:p>
                      <a:pPr algn="ctr"/>
                      <a:r>
                        <a:rPr kumimoji="0" lang="ru-RU" sz="1000" b="1" kern="1200" dirty="0">
                          <a:solidFill>
                            <a:schemeClr val="tx1"/>
                          </a:solidFill>
                          <a:effectLst/>
                          <a:latin typeface="+mn-lt"/>
                          <a:ea typeface="+mn-ea"/>
                          <a:cs typeface="+mn-cs"/>
                        </a:rPr>
                        <a:t>Субвенции бюджетам внутригородских муниципальных образований  Санкт-Петербурга на вознаграждение, причитающееся приемному родителю </a:t>
                      </a:r>
                      <a:endParaRPr lang="ru-RU" sz="1000" b="1" dirty="0"/>
                    </a:p>
                  </a:txBody>
                  <a:tcPr/>
                </a:tc>
                <a:tc vMerge="1">
                  <a:txBody>
                    <a:bodyPr/>
                    <a:lstStyle/>
                    <a:p>
                      <a:endParaRPr lang="ru-RU" sz="1400" dirty="0"/>
                    </a:p>
                  </a:txBody>
                  <a:tcPr/>
                </a:tc>
                <a:extLst>
                  <a:ext uri="{0D108BD9-81ED-4DB2-BD59-A6C34878D82A}">
                    <a16:rowId xmlns:a16="http://schemas.microsoft.com/office/drawing/2014/main" val="10004"/>
                  </a:ext>
                </a:extLst>
              </a:tr>
              <a:tr h="997234">
                <a:tc>
                  <a:txBody>
                    <a:bodyPr/>
                    <a:lstStyle/>
                    <a:p>
                      <a:pPr algn="ctr"/>
                      <a:r>
                        <a:rPr lang="ru-RU" sz="1000" b="1" dirty="0"/>
                        <a:t>Субвенции бюджетам внутригородских муниципальных образований Санкт-Петербурга на выполнение отдельного государственного полномочия Санкт-Петербурга  по определению должностных лиц, уполномоченных составлять протоколы об административных правонарушениях, и составлению протоколов об административных правонарушениях</a:t>
                      </a:r>
                    </a:p>
                  </a:txBody>
                  <a:tcPr/>
                </a:tc>
                <a:tc>
                  <a:txBody>
                    <a:bodyPr/>
                    <a:lstStyle/>
                    <a:p>
                      <a:pPr algn="ctr"/>
                      <a:r>
                        <a:rPr lang="ru-RU" sz="900" dirty="0"/>
                        <a:t>Приложения 18,</a:t>
                      </a:r>
                      <a:r>
                        <a:rPr lang="ru-RU" sz="900" baseline="0" dirty="0"/>
                        <a:t> 19</a:t>
                      </a:r>
                      <a:r>
                        <a:rPr lang="ru-RU" sz="900" dirty="0"/>
                        <a:t> </a:t>
                      </a:r>
                    </a:p>
                    <a:p>
                      <a:pPr algn="ctr"/>
                      <a:r>
                        <a:rPr lang="ru-RU" sz="900" dirty="0"/>
                        <a:t>к Закону Санкт-Петербурга «О бюджете Санкт-Петербурга на 2017 год и на плановый период 2018 и 2019 годов»</a:t>
                      </a:r>
                    </a:p>
                    <a:p>
                      <a:pPr algn="ctr"/>
                      <a:endParaRPr lang="ru-RU" sz="1000" dirty="0"/>
                    </a:p>
                  </a:txBody>
                  <a:tcPr/>
                </a:tc>
                <a:extLst>
                  <a:ext uri="{0D108BD9-81ED-4DB2-BD59-A6C34878D82A}">
                    <a16:rowId xmlns:a16="http://schemas.microsoft.com/office/drawing/2014/main" val="10005"/>
                  </a:ext>
                </a:extLst>
              </a:tr>
              <a:tr h="921686">
                <a:tc>
                  <a:txBody>
                    <a:bodyPr/>
                    <a:lstStyle/>
                    <a:p>
                      <a:pPr algn="ctr"/>
                      <a:r>
                        <a:rPr lang="ru-RU" sz="1000" b="1" dirty="0"/>
                        <a:t>Субвенции бюджетам внутригородских муниципальных образований Санкт-Петербурга на выполнение отдельного государственного полномочия Санкт-Петербурга по организации и осуществлению уборки и санитарной очистки территорий</a:t>
                      </a:r>
                    </a:p>
                  </a:txBody>
                  <a:tcPr/>
                </a:tc>
                <a:tc>
                  <a:txBody>
                    <a:bodyPr/>
                    <a:lstStyle/>
                    <a:p>
                      <a:pPr algn="ctr"/>
                      <a:r>
                        <a:rPr lang="ru-RU" sz="900" dirty="0"/>
                        <a:t>Приложения 20,</a:t>
                      </a:r>
                      <a:r>
                        <a:rPr lang="ru-RU" sz="900" baseline="0" dirty="0"/>
                        <a:t> 21</a:t>
                      </a:r>
                      <a:r>
                        <a:rPr lang="ru-RU" sz="900" dirty="0"/>
                        <a:t> </a:t>
                      </a:r>
                    </a:p>
                    <a:p>
                      <a:pPr algn="ctr"/>
                      <a:r>
                        <a:rPr lang="ru-RU" sz="900" dirty="0"/>
                        <a:t>к Закону Санкт-Петербурга «О бюджете Санкт-Петербурга на 2017 год и на плановый период 2018</a:t>
                      </a:r>
                      <a:r>
                        <a:rPr lang="ru-RU" sz="900" baseline="0" dirty="0"/>
                        <a:t> </a:t>
                      </a:r>
                      <a:r>
                        <a:rPr lang="ru-RU" sz="900" dirty="0"/>
                        <a:t>и 2019 годов»</a:t>
                      </a:r>
                    </a:p>
                    <a:p>
                      <a:pPr algn="ctr"/>
                      <a:endParaRPr lang="ru-RU" sz="1000" dirty="0"/>
                    </a:p>
                  </a:txBody>
                  <a:tcPr/>
                </a:tc>
                <a:extLst>
                  <a:ext uri="{0D108BD9-81ED-4DB2-BD59-A6C34878D82A}">
                    <a16:rowId xmlns:a16="http://schemas.microsoft.com/office/drawing/2014/main" val="10006"/>
                  </a:ext>
                </a:extLst>
              </a:tr>
              <a:tr h="419770">
                <a:tc>
                  <a:txBody>
                    <a:bodyPr/>
                    <a:lstStyle/>
                    <a:p>
                      <a:pPr algn="ctr"/>
                      <a:r>
                        <a:rPr lang="ru-RU" sz="1000" b="1" dirty="0"/>
                        <a:t>Прочие субсидии  </a:t>
                      </a:r>
                    </a:p>
                  </a:txBody>
                  <a:tcPr/>
                </a:tc>
                <a:tc>
                  <a:txBody>
                    <a:bodyPr/>
                    <a:lstStyle/>
                    <a:p>
                      <a:pPr algn="ctr"/>
                      <a:r>
                        <a:rPr lang="ru-RU" sz="900" dirty="0"/>
                        <a:t>Постановление Правительства Санкт-Петербурга от 29.10.2014 №999</a:t>
                      </a:r>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6480576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62731"/>
            <a:ext cx="8352928" cy="745989"/>
          </a:xfrm>
          <a:solidFill>
            <a:schemeClr val="accent6">
              <a:lumMod val="20000"/>
              <a:lumOff val="80000"/>
            </a:schemeClr>
          </a:solidFill>
          <a:ln>
            <a:solidFill>
              <a:schemeClr val="tx2">
                <a:lumMod val="40000"/>
                <a:lumOff val="60000"/>
              </a:schemeClr>
            </a:solidFill>
          </a:ln>
        </p:spPr>
        <p:txBody>
          <a:bodyPr>
            <a:noAutofit/>
          </a:bodyPr>
          <a:lstStyle/>
          <a:p>
            <a:pPr algn="ctr"/>
            <a:br>
              <a:rPr lang="en-US" sz="2400" b="1" dirty="0"/>
            </a:br>
            <a:br>
              <a:rPr lang="en-US" sz="2400" b="1" dirty="0"/>
            </a:br>
            <a:br>
              <a:rPr lang="en-US" sz="2400" dirty="0"/>
            </a:br>
            <a:br>
              <a:rPr lang="en-US" sz="2400" dirty="0"/>
            </a:br>
            <a:br>
              <a:rPr lang="en-US" sz="2400" dirty="0"/>
            </a:br>
            <a:r>
              <a:rPr lang="ru-RU" sz="2000" dirty="0"/>
              <a:t> </a:t>
            </a:r>
            <a:r>
              <a:rPr lang="ru-RU" sz="1800" dirty="0"/>
              <a:t> </a:t>
            </a:r>
            <a:r>
              <a:rPr lang="ru-RU" sz="1800" dirty="0">
                <a:solidFill>
                  <a:schemeClr val="accent2">
                    <a:lumMod val="60000"/>
                    <a:lumOff val="40000"/>
                  </a:schemeClr>
                </a:solidFill>
              </a:rPr>
              <a:t>Основные доходные источники бюджета муниципального образования </a:t>
            </a:r>
            <a:r>
              <a:rPr lang="ru-RU" sz="1800" dirty="0" err="1">
                <a:solidFill>
                  <a:schemeClr val="accent2">
                    <a:lumMod val="60000"/>
                    <a:lumOff val="40000"/>
                  </a:schemeClr>
                </a:solidFill>
              </a:rPr>
              <a:t>г.Петергоф</a:t>
            </a:r>
            <a:r>
              <a:rPr lang="ru-RU" sz="1800" dirty="0">
                <a:solidFill>
                  <a:schemeClr val="accent2">
                    <a:lumMod val="60000"/>
                    <a:lumOff val="40000"/>
                  </a:schemeClr>
                </a:solidFill>
              </a:rPr>
              <a:t>         </a:t>
            </a:r>
            <a:r>
              <a:rPr lang="ru-RU" sz="1400" dirty="0">
                <a:solidFill>
                  <a:schemeClr val="accent2">
                    <a:lumMod val="60000"/>
                    <a:lumOff val="40000"/>
                  </a:schemeClr>
                </a:solidFill>
                <a:effectLst/>
              </a:rPr>
              <a:t>(</a:t>
            </a:r>
            <a:r>
              <a:rPr lang="ru-RU" sz="1400" dirty="0" err="1">
                <a:solidFill>
                  <a:schemeClr val="accent2">
                    <a:lumMod val="60000"/>
                    <a:lumOff val="40000"/>
                  </a:schemeClr>
                </a:solidFill>
                <a:effectLst/>
              </a:rPr>
              <a:t>тыс.руб</a:t>
            </a:r>
            <a:r>
              <a:rPr lang="ru-RU" sz="1400" dirty="0">
                <a:solidFill>
                  <a:schemeClr val="accent2">
                    <a:lumMod val="60000"/>
                    <a:lumOff val="40000"/>
                  </a:schemeClr>
                </a:solidFill>
                <a:effectLst/>
              </a:rPr>
              <a:t>.)</a:t>
            </a:r>
            <a:endParaRPr lang="ru-RU" sz="1800" dirty="0">
              <a:solidFill>
                <a:schemeClr val="accent2">
                  <a:lumMod val="60000"/>
                  <a:lumOff val="40000"/>
                </a:schemeClr>
              </a:solidFill>
              <a:effectLst/>
            </a:endParaRPr>
          </a:p>
        </p:txBody>
      </p:sp>
      <p:sp>
        <p:nvSpPr>
          <p:cNvPr id="3" name="Объект 2"/>
          <p:cNvSpPr>
            <a:spLocks noGrp="1"/>
          </p:cNvSpPr>
          <p:nvPr>
            <p:ph idx="1"/>
          </p:nvPr>
        </p:nvSpPr>
        <p:spPr>
          <a:xfrm>
            <a:off x="251520" y="836712"/>
            <a:ext cx="8496944" cy="5904656"/>
          </a:xfrm>
        </p:spPr>
        <p:txBody>
          <a:bodyPr>
            <a:normAutofit/>
          </a:bodyPr>
          <a:lstStyle/>
          <a:p>
            <a:pPr marL="0" indent="0" algn="just">
              <a:buNone/>
            </a:pPr>
            <a:r>
              <a:rPr lang="ru-RU" sz="1400" b="1" i="1" dirty="0"/>
              <a:t>    </a:t>
            </a:r>
            <a:r>
              <a:rPr lang="ru-RU" sz="1400" i="1" dirty="0"/>
              <a:t>  </a:t>
            </a:r>
            <a:endParaRPr lang="ru-RU" sz="1300" i="1" dirty="0"/>
          </a:p>
        </p:txBody>
      </p:sp>
      <p:graphicFrame>
        <p:nvGraphicFramePr>
          <p:cNvPr id="11" name="Таблица 10"/>
          <p:cNvGraphicFramePr>
            <a:graphicFrameLocks noGrp="1"/>
          </p:cNvGraphicFramePr>
          <p:nvPr>
            <p:extLst>
              <p:ext uri="{D42A27DB-BD31-4B8C-83A1-F6EECF244321}">
                <p14:modId xmlns:p14="http://schemas.microsoft.com/office/powerpoint/2010/main" val="388929177"/>
              </p:ext>
            </p:extLst>
          </p:nvPr>
        </p:nvGraphicFramePr>
        <p:xfrm>
          <a:off x="467544" y="980727"/>
          <a:ext cx="8352928" cy="5489070"/>
        </p:xfrm>
        <a:graphic>
          <a:graphicData uri="http://schemas.openxmlformats.org/drawingml/2006/table">
            <a:tbl>
              <a:tblPr firstRow="1" bandRow="1">
                <a:tableStyleId>{E8B1032C-EA38-4F05-BA0D-38AFFFC7BED3}</a:tableStyleId>
              </a:tblPr>
              <a:tblGrid>
                <a:gridCol w="4536504">
                  <a:extLst>
                    <a:ext uri="{9D8B030D-6E8A-4147-A177-3AD203B41FA5}">
                      <a16:colId xmlns:a16="http://schemas.microsoft.com/office/drawing/2014/main" val="20000"/>
                    </a:ext>
                  </a:extLst>
                </a:gridCol>
                <a:gridCol w="936104">
                  <a:extLst>
                    <a:ext uri="{9D8B030D-6E8A-4147-A177-3AD203B41FA5}">
                      <a16:colId xmlns:a16="http://schemas.microsoft.com/office/drawing/2014/main" val="20001"/>
                    </a:ext>
                  </a:extLst>
                </a:gridCol>
                <a:gridCol w="864096">
                  <a:extLst>
                    <a:ext uri="{9D8B030D-6E8A-4147-A177-3AD203B41FA5}">
                      <a16:colId xmlns:a16="http://schemas.microsoft.com/office/drawing/2014/main" val="20002"/>
                    </a:ext>
                  </a:extLst>
                </a:gridCol>
                <a:gridCol w="1008112">
                  <a:extLst>
                    <a:ext uri="{9D8B030D-6E8A-4147-A177-3AD203B41FA5}">
                      <a16:colId xmlns:a16="http://schemas.microsoft.com/office/drawing/2014/main" val="20003"/>
                    </a:ext>
                  </a:extLst>
                </a:gridCol>
                <a:gridCol w="1008112">
                  <a:extLst>
                    <a:ext uri="{9D8B030D-6E8A-4147-A177-3AD203B41FA5}">
                      <a16:colId xmlns:a16="http://schemas.microsoft.com/office/drawing/2014/main" val="20004"/>
                    </a:ext>
                  </a:extLst>
                </a:gridCol>
              </a:tblGrid>
              <a:tr h="403722">
                <a:tc>
                  <a:txBody>
                    <a:bodyPr/>
                    <a:lstStyle/>
                    <a:p>
                      <a:pPr algn="ctr"/>
                      <a:r>
                        <a:rPr lang="ru-RU" sz="1100" dirty="0"/>
                        <a:t>Наименование источников</a:t>
                      </a:r>
                      <a:r>
                        <a:rPr lang="ru-RU" sz="1100" baseline="0" dirty="0"/>
                        <a:t> доходов</a:t>
                      </a:r>
                      <a:endParaRPr lang="ru-RU" sz="1100" b="0" dirty="0">
                        <a:solidFill>
                          <a:schemeClr val="tx1"/>
                        </a:solidFill>
                      </a:endParaRPr>
                    </a:p>
                  </a:txBody>
                  <a:tcPr>
                    <a:solidFill>
                      <a:schemeClr val="tx2">
                        <a:lumMod val="10000"/>
                        <a:lumOff val="90000"/>
                      </a:schemeClr>
                    </a:solidFill>
                  </a:tcPr>
                </a:tc>
                <a:tc>
                  <a:txBody>
                    <a:bodyPr/>
                    <a:lstStyle/>
                    <a:p>
                      <a:pPr algn="ctr"/>
                      <a:r>
                        <a:rPr lang="ru-RU" sz="1100" b="1" dirty="0">
                          <a:solidFill>
                            <a:schemeClr val="tx1"/>
                          </a:solidFill>
                        </a:rPr>
                        <a:t>2014 отчёт</a:t>
                      </a:r>
                    </a:p>
                  </a:txBody>
                  <a:tcPr>
                    <a:solidFill>
                      <a:schemeClr val="tx2">
                        <a:lumMod val="10000"/>
                        <a:lumOff val="90000"/>
                      </a:schemeClr>
                    </a:solidFill>
                  </a:tcPr>
                </a:tc>
                <a:tc>
                  <a:txBody>
                    <a:bodyPr/>
                    <a:lstStyle/>
                    <a:p>
                      <a:pPr algn="ctr"/>
                      <a:r>
                        <a:rPr lang="ru-RU" sz="1100" b="1" dirty="0">
                          <a:solidFill>
                            <a:schemeClr val="tx1"/>
                          </a:solidFill>
                        </a:rPr>
                        <a:t>2015 отчёт</a:t>
                      </a:r>
                    </a:p>
                  </a:txBody>
                  <a:tcPr>
                    <a:solidFill>
                      <a:schemeClr val="tx2">
                        <a:lumMod val="10000"/>
                        <a:lumOff val="90000"/>
                      </a:schemeClr>
                    </a:solidFill>
                  </a:tcPr>
                </a:tc>
                <a:tc>
                  <a:txBody>
                    <a:bodyPr/>
                    <a:lstStyle/>
                    <a:p>
                      <a:pPr algn="ctr"/>
                      <a:r>
                        <a:rPr lang="ru-RU" sz="1100" dirty="0"/>
                        <a:t>2016  </a:t>
                      </a:r>
                      <a:r>
                        <a:rPr lang="ru-RU" sz="1100" dirty="0" err="1"/>
                        <a:t>ожид</a:t>
                      </a:r>
                      <a:r>
                        <a:rPr lang="ru-RU" sz="1100" dirty="0"/>
                        <a:t>. исполнение  </a:t>
                      </a:r>
                      <a:endParaRPr lang="ru-RU" sz="1100" b="0" dirty="0">
                        <a:solidFill>
                          <a:schemeClr val="tx1"/>
                        </a:solidFill>
                      </a:endParaRPr>
                    </a:p>
                  </a:txBody>
                  <a:tcPr>
                    <a:solidFill>
                      <a:schemeClr val="tx2">
                        <a:lumMod val="10000"/>
                        <a:lumOff val="90000"/>
                      </a:schemeClr>
                    </a:solidFill>
                  </a:tcPr>
                </a:tc>
                <a:tc>
                  <a:txBody>
                    <a:bodyPr/>
                    <a:lstStyle/>
                    <a:p>
                      <a:pPr algn="ctr"/>
                      <a:r>
                        <a:rPr lang="ru-RU" sz="1100" b="1" dirty="0">
                          <a:solidFill>
                            <a:schemeClr val="tx1"/>
                          </a:solidFill>
                        </a:rPr>
                        <a:t>2017</a:t>
                      </a:r>
                    </a:p>
                    <a:p>
                      <a:pPr algn="ctr"/>
                      <a:r>
                        <a:rPr lang="ru-RU" sz="1100" b="1" dirty="0">
                          <a:solidFill>
                            <a:schemeClr val="tx1"/>
                          </a:solidFill>
                        </a:rPr>
                        <a:t>проект</a:t>
                      </a:r>
                    </a:p>
                  </a:txBody>
                  <a:tcPr>
                    <a:solidFill>
                      <a:schemeClr val="tx2">
                        <a:lumMod val="10000"/>
                        <a:lumOff val="90000"/>
                      </a:schemeClr>
                    </a:solidFill>
                  </a:tcPr>
                </a:tc>
                <a:extLst>
                  <a:ext uri="{0D108BD9-81ED-4DB2-BD59-A6C34878D82A}">
                    <a16:rowId xmlns:a16="http://schemas.microsoft.com/office/drawing/2014/main" val="10000"/>
                  </a:ext>
                </a:extLst>
              </a:tr>
              <a:tr h="293361">
                <a:tc>
                  <a:txBody>
                    <a:bodyPr/>
                    <a:lstStyle/>
                    <a:p>
                      <a:pPr algn="ctr"/>
                      <a:r>
                        <a:rPr kumimoji="0" lang="ru-RU" sz="1200" kern="1200" dirty="0">
                          <a:solidFill>
                            <a:schemeClr val="tx1"/>
                          </a:solidFill>
                          <a:effectLst/>
                          <a:latin typeface="+mn-lt"/>
                          <a:ea typeface="+mn-ea"/>
                          <a:cs typeface="+mn-cs"/>
                        </a:rPr>
                        <a:t>Налоги на совокупный доход</a:t>
                      </a:r>
                      <a:r>
                        <a:rPr lang="ru-RU" sz="1200" b="1" dirty="0">
                          <a:solidFill>
                            <a:schemeClr val="tx1"/>
                          </a:solidFill>
                        </a:rPr>
                        <a:t> </a:t>
                      </a:r>
                    </a:p>
                  </a:txBody>
                  <a:tcPr>
                    <a:solidFill>
                      <a:schemeClr val="tx2">
                        <a:lumMod val="10000"/>
                        <a:lumOff val="90000"/>
                      </a:schemeClr>
                    </a:solidFill>
                  </a:tcPr>
                </a:tc>
                <a:tc>
                  <a:txBody>
                    <a:bodyPr/>
                    <a:lstStyle/>
                    <a:p>
                      <a:pPr algn="ctr"/>
                      <a:r>
                        <a:rPr lang="ru-RU" sz="1100" dirty="0">
                          <a:solidFill>
                            <a:schemeClr val="tx1"/>
                          </a:solidFill>
                        </a:rPr>
                        <a:t>82201,6 </a:t>
                      </a:r>
                      <a:endParaRPr lang="ru-RU" sz="1100" b="0" dirty="0">
                        <a:solidFill>
                          <a:schemeClr val="tx1"/>
                        </a:solidFill>
                      </a:endParaRPr>
                    </a:p>
                  </a:txBody>
                  <a:tcPr>
                    <a:solidFill>
                      <a:schemeClr val="tx2">
                        <a:lumMod val="10000"/>
                        <a:lumOff val="90000"/>
                      </a:schemeClr>
                    </a:solidFill>
                  </a:tcPr>
                </a:tc>
                <a:tc>
                  <a:txBody>
                    <a:bodyPr/>
                    <a:lstStyle/>
                    <a:p>
                      <a:pPr algn="ctr"/>
                      <a:r>
                        <a:rPr lang="ru-RU" sz="1100" b="0" dirty="0">
                          <a:solidFill>
                            <a:schemeClr val="tx1"/>
                          </a:solidFill>
                        </a:rPr>
                        <a:t>94035,2</a:t>
                      </a:r>
                    </a:p>
                  </a:txBody>
                  <a:tcPr>
                    <a:solidFill>
                      <a:schemeClr val="tx2">
                        <a:lumMod val="10000"/>
                        <a:lumOff val="90000"/>
                      </a:schemeClr>
                    </a:solidFill>
                  </a:tcPr>
                </a:tc>
                <a:tc>
                  <a:txBody>
                    <a:bodyPr/>
                    <a:lstStyle/>
                    <a:p>
                      <a:pPr algn="ctr"/>
                      <a:r>
                        <a:rPr lang="ru-RU" sz="1100" dirty="0">
                          <a:solidFill>
                            <a:schemeClr val="tx1"/>
                          </a:solidFill>
                        </a:rPr>
                        <a:t>107920,3</a:t>
                      </a:r>
                    </a:p>
                  </a:txBody>
                  <a:tcPr>
                    <a:solidFill>
                      <a:schemeClr val="tx2">
                        <a:lumMod val="10000"/>
                        <a:lumOff val="90000"/>
                      </a:schemeClr>
                    </a:solidFill>
                  </a:tcPr>
                </a:tc>
                <a:tc>
                  <a:txBody>
                    <a:bodyPr/>
                    <a:lstStyle/>
                    <a:p>
                      <a:pPr algn="ctr"/>
                      <a:r>
                        <a:rPr lang="ru-RU" sz="1100" dirty="0">
                          <a:solidFill>
                            <a:schemeClr val="tx1"/>
                          </a:solidFill>
                        </a:rPr>
                        <a:t>112930,0</a:t>
                      </a:r>
                    </a:p>
                  </a:txBody>
                  <a:tcPr>
                    <a:solidFill>
                      <a:schemeClr val="tx2">
                        <a:lumMod val="10000"/>
                        <a:lumOff val="90000"/>
                      </a:schemeClr>
                    </a:solidFill>
                  </a:tcPr>
                </a:tc>
                <a:extLst>
                  <a:ext uri="{0D108BD9-81ED-4DB2-BD59-A6C34878D82A}">
                    <a16:rowId xmlns:a16="http://schemas.microsoft.com/office/drawing/2014/main" val="10001"/>
                  </a:ext>
                </a:extLst>
              </a:tr>
              <a:tr h="144016">
                <a:tc>
                  <a:txBody>
                    <a:bodyPr/>
                    <a:lstStyle/>
                    <a:p>
                      <a:pPr algn="ctr"/>
                      <a:r>
                        <a:rPr kumimoji="0" lang="ru-RU" sz="1200" kern="1200" dirty="0">
                          <a:solidFill>
                            <a:schemeClr val="tx1"/>
                          </a:solidFill>
                          <a:effectLst/>
                          <a:latin typeface="+mn-lt"/>
                          <a:ea typeface="+mn-ea"/>
                          <a:cs typeface="+mn-cs"/>
                        </a:rPr>
                        <a:t> Налоги на имущество</a:t>
                      </a:r>
                      <a:r>
                        <a:rPr kumimoji="0" lang="ru-RU" sz="1200" b="1" kern="1200" dirty="0">
                          <a:solidFill>
                            <a:schemeClr val="tx1"/>
                          </a:solidFill>
                          <a:effectLst/>
                          <a:latin typeface="+mn-lt"/>
                          <a:ea typeface="+mn-ea"/>
                          <a:cs typeface="+mn-cs"/>
                        </a:rPr>
                        <a:t> </a:t>
                      </a:r>
                      <a:r>
                        <a:rPr kumimoji="0" lang="ru-RU" sz="1200" b="0" kern="1200" dirty="0">
                          <a:solidFill>
                            <a:schemeClr val="tx1"/>
                          </a:solidFill>
                          <a:effectLst/>
                          <a:latin typeface="+mn-lt"/>
                          <a:ea typeface="+mn-ea"/>
                          <a:cs typeface="+mn-cs"/>
                        </a:rPr>
                        <a:t>физических лиц</a:t>
                      </a:r>
                      <a:endParaRPr lang="ru-RU" sz="1200" b="0" dirty="0"/>
                    </a:p>
                  </a:txBody>
                  <a:tcPr>
                    <a:solidFill>
                      <a:schemeClr val="tx2">
                        <a:lumMod val="10000"/>
                        <a:lumOff val="90000"/>
                      </a:schemeClr>
                    </a:solidFill>
                  </a:tcPr>
                </a:tc>
                <a:tc>
                  <a:txBody>
                    <a:bodyPr/>
                    <a:lstStyle/>
                    <a:p>
                      <a:pPr algn="ctr"/>
                      <a:r>
                        <a:rPr lang="ru-RU" sz="1100" dirty="0">
                          <a:solidFill>
                            <a:schemeClr val="tx1"/>
                          </a:solidFill>
                        </a:rPr>
                        <a:t>9685,2  </a:t>
                      </a:r>
                    </a:p>
                  </a:txBody>
                  <a:tcPr>
                    <a:solidFill>
                      <a:schemeClr val="tx2">
                        <a:lumMod val="10000"/>
                        <a:lumOff val="90000"/>
                      </a:schemeClr>
                    </a:solidFill>
                  </a:tcPr>
                </a:tc>
                <a:tc>
                  <a:txBody>
                    <a:bodyPr/>
                    <a:lstStyle/>
                    <a:p>
                      <a:pPr algn="ctr"/>
                      <a:r>
                        <a:rPr lang="ru-RU" sz="1100" dirty="0">
                          <a:solidFill>
                            <a:schemeClr val="tx1"/>
                          </a:solidFill>
                        </a:rPr>
                        <a:t>9767,4</a:t>
                      </a:r>
                    </a:p>
                  </a:txBody>
                  <a:tcPr>
                    <a:solidFill>
                      <a:schemeClr val="tx2">
                        <a:lumMod val="10000"/>
                        <a:lumOff val="90000"/>
                      </a:schemeClr>
                    </a:solidFill>
                  </a:tcPr>
                </a:tc>
                <a:tc>
                  <a:txBody>
                    <a:bodyPr/>
                    <a:lstStyle/>
                    <a:p>
                      <a:pPr algn="ctr"/>
                      <a:r>
                        <a:rPr lang="ru-RU" sz="1100" dirty="0">
                          <a:solidFill>
                            <a:schemeClr val="tx1"/>
                          </a:solidFill>
                        </a:rPr>
                        <a:t>9600,0</a:t>
                      </a:r>
                    </a:p>
                  </a:txBody>
                  <a:tcPr>
                    <a:solidFill>
                      <a:schemeClr val="tx2">
                        <a:lumMod val="10000"/>
                        <a:lumOff val="90000"/>
                      </a:schemeClr>
                    </a:solidFill>
                  </a:tcPr>
                </a:tc>
                <a:tc>
                  <a:txBody>
                    <a:bodyPr/>
                    <a:lstStyle/>
                    <a:p>
                      <a:pPr algn="ctr"/>
                      <a:r>
                        <a:rPr lang="ru-RU" sz="1100" dirty="0">
                          <a:solidFill>
                            <a:schemeClr val="tx1"/>
                          </a:solidFill>
                        </a:rPr>
                        <a:t>0</a:t>
                      </a:r>
                    </a:p>
                  </a:txBody>
                  <a:tcPr>
                    <a:solidFill>
                      <a:schemeClr val="tx2">
                        <a:lumMod val="10000"/>
                        <a:lumOff val="90000"/>
                      </a:schemeClr>
                    </a:solidFill>
                  </a:tcPr>
                </a:tc>
                <a:extLst>
                  <a:ext uri="{0D108BD9-81ED-4DB2-BD59-A6C34878D82A}">
                    <a16:rowId xmlns:a16="http://schemas.microsoft.com/office/drawing/2014/main" val="10002"/>
                  </a:ext>
                </a:extLst>
              </a:tr>
              <a:tr h="537507">
                <a:tc>
                  <a:txBody>
                    <a:bodyPr/>
                    <a:lstStyle/>
                    <a:p>
                      <a:pPr algn="ctr"/>
                      <a:r>
                        <a:rPr kumimoji="0" lang="ru-RU" sz="1200" kern="1200" dirty="0">
                          <a:solidFill>
                            <a:schemeClr val="tx1"/>
                          </a:solidFill>
                          <a:effectLst/>
                          <a:latin typeface="+mn-lt"/>
                          <a:ea typeface="+mn-ea"/>
                          <a:cs typeface="+mn-cs"/>
                        </a:rPr>
                        <a:t>Доходы от использования имущества, находящегося в государственной и муниципальной собственности</a:t>
                      </a:r>
                      <a:r>
                        <a:rPr lang="ru-RU" sz="1200" b="1" dirty="0"/>
                        <a:t> </a:t>
                      </a:r>
                    </a:p>
                  </a:txBody>
                  <a:tcPr>
                    <a:solidFill>
                      <a:schemeClr val="tx2">
                        <a:lumMod val="10000"/>
                        <a:lumOff val="90000"/>
                      </a:schemeClr>
                    </a:solidFill>
                  </a:tcPr>
                </a:tc>
                <a:tc>
                  <a:txBody>
                    <a:bodyPr/>
                    <a:lstStyle/>
                    <a:p>
                      <a:pPr algn="ctr"/>
                      <a:r>
                        <a:rPr lang="ru-RU" sz="1100" dirty="0">
                          <a:solidFill>
                            <a:schemeClr val="tx1"/>
                          </a:solidFill>
                        </a:rPr>
                        <a:t>42993,3 </a:t>
                      </a:r>
                    </a:p>
                    <a:p>
                      <a:pPr algn="ctr"/>
                      <a:r>
                        <a:rPr lang="ru-RU" sz="1100" dirty="0">
                          <a:solidFill>
                            <a:schemeClr val="tx1"/>
                          </a:solidFill>
                        </a:rPr>
                        <a:t> </a:t>
                      </a:r>
                    </a:p>
                  </a:txBody>
                  <a:tcPr>
                    <a:solidFill>
                      <a:schemeClr val="tx2">
                        <a:lumMod val="10000"/>
                        <a:lumOff val="90000"/>
                      </a:schemeClr>
                    </a:solidFill>
                  </a:tcPr>
                </a:tc>
                <a:tc>
                  <a:txBody>
                    <a:bodyPr/>
                    <a:lstStyle/>
                    <a:p>
                      <a:pPr algn="ctr"/>
                      <a:r>
                        <a:rPr lang="ru-RU" sz="1100" dirty="0">
                          <a:solidFill>
                            <a:schemeClr val="tx1"/>
                          </a:solidFill>
                        </a:rPr>
                        <a:t>44885,2</a:t>
                      </a:r>
                    </a:p>
                  </a:txBody>
                  <a:tcPr>
                    <a:solidFill>
                      <a:schemeClr val="tx2">
                        <a:lumMod val="10000"/>
                        <a:lumOff val="90000"/>
                      </a:schemeClr>
                    </a:solidFill>
                  </a:tcPr>
                </a:tc>
                <a:tc>
                  <a:txBody>
                    <a:bodyPr/>
                    <a:lstStyle/>
                    <a:p>
                      <a:pPr algn="ctr"/>
                      <a:r>
                        <a:rPr lang="ru-RU" sz="1100" dirty="0">
                          <a:solidFill>
                            <a:schemeClr val="tx1"/>
                          </a:solidFill>
                        </a:rPr>
                        <a:t>51199,7</a:t>
                      </a:r>
                    </a:p>
                  </a:txBody>
                  <a:tcPr>
                    <a:solidFill>
                      <a:schemeClr val="tx2">
                        <a:lumMod val="10000"/>
                        <a:lumOff val="90000"/>
                      </a:schemeClr>
                    </a:solidFill>
                  </a:tcPr>
                </a:tc>
                <a:tc>
                  <a:txBody>
                    <a:bodyPr/>
                    <a:lstStyle/>
                    <a:p>
                      <a:pPr algn="ctr"/>
                      <a:r>
                        <a:rPr lang="ru-RU" sz="1100" dirty="0">
                          <a:solidFill>
                            <a:schemeClr val="tx1"/>
                          </a:solidFill>
                        </a:rPr>
                        <a:t>60144,2</a:t>
                      </a:r>
                    </a:p>
                  </a:txBody>
                  <a:tcPr>
                    <a:solidFill>
                      <a:schemeClr val="tx2">
                        <a:lumMod val="10000"/>
                        <a:lumOff val="90000"/>
                      </a:schemeClr>
                    </a:solidFill>
                  </a:tcPr>
                </a:tc>
                <a:extLst>
                  <a:ext uri="{0D108BD9-81ED-4DB2-BD59-A6C34878D82A}">
                    <a16:rowId xmlns:a16="http://schemas.microsoft.com/office/drawing/2014/main" val="10003"/>
                  </a:ext>
                </a:extLst>
              </a:tr>
              <a:tr h="454985">
                <a:tc>
                  <a:txBody>
                    <a:bodyPr/>
                    <a:lstStyle/>
                    <a:p>
                      <a:pPr algn="ctr"/>
                      <a:r>
                        <a:rPr kumimoji="0" lang="ru-RU" sz="1200" kern="1200" dirty="0">
                          <a:solidFill>
                            <a:schemeClr val="tx1"/>
                          </a:solidFill>
                          <a:effectLst/>
                          <a:latin typeface="+mn-lt"/>
                          <a:ea typeface="+mn-ea"/>
                          <a:cs typeface="+mn-cs"/>
                        </a:rPr>
                        <a:t>Доходы от оказания платных услуг и компенсации затрат государства</a:t>
                      </a:r>
                      <a:r>
                        <a:rPr lang="ru-RU" sz="1200" b="1" dirty="0"/>
                        <a:t> </a:t>
                      </a:r>
                    </a:p>
                  </a:txBody>
                  <a:tcPr>
                    <a:solidFill>
                      <a:schemeClr val="tx2">
                        <a:lumMod val="10000"/>
                        <a:lumOff val="90000"/>
                      </a:schemeClr>
                    </a:solidFill>
                  </a:tcPr>
                </a:tc>
                <a:tc>
                  <a:txBody>
                    <a:bodyPr/>
                    <a:lstStyle/>
                    <a:p>
                      <a:pPr algn="ctr"/>
                      <a:r>
                        <a:rPr lang="ru-RU" sz="1100" dirty="0">
                          <a:solidFill>
                            <a:schemeClr val="tx1"/>
                          </a:solidFill>
                        </a:rPr>
                        <a:t>2242,4 </a:t>
                      </a:r>
                    </a:p>
                  </a:txBody>
                  <a:tcPr>
                    <a:solidFill>
                      <a:schemeClr val="tx2">
                        <a:lumMod val="10000"/>
                        <a:lumOff val="90000"/>
                      </a:schemeClr>
                    </a:solidFill>
                  </a:tcPr>
                </a:tc>
                <a:tc>
                  <a:txBody>
                    <a:bodyPr/>
                    <a:lstStyle/>
                    <a:p>
                      <a:pPr algn="ctr"/>
                      <a:r>
                        <a:rPr lang="ru-RU" sz="1100" dirty="0">
                          <a:solidFill>
                            <a:schemeClr val="tx1"/>
                          </a:solidFill>
                        </a:rPr>
                        <a:t>3256,3</a:t>
                      </a:r>
                    </a:p>
                  </a:txBody>
                  <a:tcPr>
                    <a:solidFill>
                      <a:schemeClr val="tx2">
                        <a:lumMod val="10000"/>
                        <a:lumOff val="90000"/>
                      </a:schemeClr>
                    </a:solidFill>
                  </a:tcPr>
                </a:tc>
                <a:tc>
                  <a:txBody>
                    <a:bodyPr/>
                    <a:lstStyle/>
                    <a:p>
                      <a:pPr algn="ctr"/>
                      <a:r>
                        <a:rPr lang="ru-RU" sz="1100" dirty="0">
                          <a:solidFill>
                            <a:schemeClr val="tx1"/>
                          </a:solidFill>
                        </a:rPr>
                        <a:t>4439,6</a:t>
                      </a:r>
                    </a:p>
                  </a:txBody>
                  <a:tcPr>
                    <a:solidFill>
                      <a:schemeClr val="tx2">
                        <a:lumMod val="10000"/>
                        <a:lumOff val="90000"/>
                      </a:schemeClr>
                    </a:solidFill>
                  </a:tcPr>
                </a:tc>
                <a:tc>
                  <a:txBody>
                    <a:bodyPr/>
                    <a:lstStyle/>
                    <a:p>
                      <a:pPr algn="ctr"/>
                      <a:r>
                        <a:rPr lang="ru-RU" sz="1100" dirty="0">
                          <a:solidFill>
                            <a:schemeClr val="tx1"/>
                          </a:solidFill>
                        </a:rPr>
                        <a:t>3300,0</a:t>
                      </a:r>
                    </a:p>
                  </a:txBody>
                  <a:tcPr>
                    <a:solidFill>
                      <a:schemeClr val="tx2">
                        <a:lumMod val="10000"/>
                        <a:lumOff val="90000"/>
                      </a:schemeClr>
                    </a:solidFill>
                  </a:tcPr>
                </a:tc>
                <a:extLst>
                  <a:ext uri="{0D108BD9-81ED-4DB2-BD59-A6C34878D82A}">
                    <a16:rowId xmlns:a16="http://schemas.microsoft.com/office/drawing/2014/main" val="10004"/>
                  </a:ext>
                </a:extLst>
              </a:tr>
              <a:tr h="426038">
                <a:tc>
                  <a:txBody>
                    <a:bodyPr/>
                    <a:lstStyle/>
                    <a:p>
                      <a:pPr algn="ctr"/>
                      <a:r>
                        <a:rPr lang="ru-RU" sz="1000" b="1" dirty="0">
                          <a:solidFill>
                            <a:schemeClr val="tx1"/>
                          </a:solidFill>
                        </a:rPr>
                        <a:t> </a:t>
                      </a:r>
                      <a:r>
                        <a:rPr kumimoji="0" lang="ru-RU" sz="1200" kern="1200" dirty="0">
                          <a:solidFill>
                            <a:schemeClr val="tx1"/>
                          </a:solidFill>
                          <a:effectLst/>
                          <a:latin typeface="+mn-lt"/>
                          <a:ea typeface="+mn-ea"/>
                          <a:cs typeface="+mn-cs"/>
                        </a:rPr>
                        <a:t>Доходы от продажи материальных и нематериальных активов</a:t>
                      </a:r>
                      <a:endParaRPr lang="ru-RU" sz="1200" b="1" dirty="0">
                        <a:solidFill>
                          <a:schemeClr val="tx1"/>
                        </a:solidFill>
                      </a:endParaRPr>
                    </a:p>
                  </a:txBody>
                  <a:tcPr>
                    <a:solidFill>
                      <a:schemeClr val="tx2">
                        <a:lumMod val="10000"/>
                        <a:lumOff val="90000"/>
                      </a:schemeClr>
                    </a:solidFill>
                  </a:tcPr>
                </a:tc>
                <a:tc>
                  <a:txBody>
                    <a:bodyPr/>
                    <a:lstStyle/>
                    <a:p>
                      <a:pPr algn="ctr"/>
                      <a:r>
                        <a:rPr lang="ru-RU" sz="1100" dirty="0">
                          <a:solidFill>
                            <a:schemeClr val="tx1"/>
                          </a:solidFill>
                        </a:rPr>
                        <a:t>0 </a:t>
                      </a:r>
                    </a:p>
                  </a:txBody>
                  <a:tcPr>
                    <a:solidFill>
                      <a:schemeClr val="tx2">
                        <a:lumMod val="10000"/>
                        <a:lumOff val="90000"/>
                      </a:schemeClr>
                    </a:solidFill>
                  </a:tcPr>
                </a:tc>
                <a:tc>
                  <a:txBody>
                    <a:bodyPr/>
                    <a:lstStyle/>
                    <a:p>
                      <a:pPr algn="ctr"/>
                      <a:r>
                        <a:rPr lang="ru-RU" sz="1100" dirty="0">
                          <a:solidFill>
                            <a:schemeClr val="tx1"/>
                          </a:solidFill>
                        </a:rPr>
                        <a:t>0</a:t>
                      </a:r>
                    </a:p>
                  </a:txBody>
                  <a:tcPr>
                    <a:solidFill>
                      <a:schemeClr val="tx2">
                        <a:lumMod val="10000"/>
                        <a:lumOff val="90000"/>
                      </a:schemeClr>
                    </a:solidFill>
                  </a:tcPr>
                </a:tc>
                <a:tc>
                  <a:txBody>
                    <a:bodyPr/>
                    <a:lstStyle/>
                    <a:p>
                      <a:pPr algn="ctr"/>
                      <a:r>
                        <a:rPr lang="ru-RU" sz="1100" dirty="0">
                          <a:solidFill>
                            <a:schemeClr val="tx1"/>
                          </a:solidFill>
                        </a:rPr>
                        <a:t>0</a:t>
                      </a:r>
                    </a:p>
                  </a:txBody>
                  <a:tcPr>
                    <a:solidFill>
                      <a:schemeClr val="tx2">
                        <a:lumMod val="10000"/>
                        <a:lumOff val="90000"/>
                      </a:schemeClr>
                    </a:solidFill>
                  </a:tcPr>
                </a:tc>
                <a:tc>
                  <a:txBody>
                    <a:bodyPr/>
                    <a:lstStyle/>
                    <a:p>
                      <a:pPr algn="ctr"/>
                      <a:r>
                        <a:rPr lang="ru-RU" sz="1100" dirty="0">
                          <a:solidFill>
                            <a:schemeClr val="tx1"/>
                          </a:solidFill>
                        </a:rPr>
                        <a:t>0</a:t>
                      </a:r>
                    </a:p>
                  </a:txBody>
                  <a:tcPr>
                    <a:solidFill>
                      <a:schemeClr val="tx2">
                        <a:lumMod val="10000"/>
                        <a:lumOff val="90000"/>
                      </a:schemeClr>
                    </a:solidFill>
                  </a:tcPr>
                </a:tc>
                <a:extLst>
                  <a:ext uri="{0D108BD9-81ED-4DB2-BD59-A6C34878D82A}">
                    <a16:rowId xmlns:a16="http://schemas.microsoft.com/office/drawing/2014/main" val="10005"/>
                  </a:ext>
                </a:extLst>
              </a:tr>
              <a:tr h="314757">
                <a:tc>
                  <a:txBody>
                    <a:bodyPr/>
                    <a:lstStyle/>
                    <a:p>
                      <a:pPr algn="ctr"/>
                      <a:r>
                        <a:rPr kumimoji="0" lang="ru-RU" sz="1200" kern="1200" dirty="0">
                          <a:solidFill>
                            <a:schemeClr val="tx1"/>
                          </a:solidFill>
                          <a:effectLst/>
                          <a:latin typeface="+mn-lt"/>
                          <a:ea typeface="+mn-ea"/>
                          <a:cs typeface="+mn-cs"/>
                        </a:rPr>
                        <a:t>Штрафы, санкции, возмещение ущерба</a:t>
                      </a:r>
                      <a:endParaRPr lang="ru-RU" sz="1200" b="1" dirty="0"/>
                    </a:p>
                  </a:txBody>
                  <a:tcPr>
                    <a:solidFill>
                      <a:schemeClr val="tx2">
                        <a:lumMod val="10000"/>
                        <a:lumOff val="90000"/>
                      </a:schemeClr>
                    </a:solidFill>
                  </a:tcPr>
                </a:tc>
                <a:tc>
                  <a:txBody>
                    <a:bodyPr/>
                    <a:lstStyle/>
                    <a:p>
                      <a:pPr algn="ctr"/>
                      <a:r>
                        <a:rPr lang="ru-RU" sz="1100" dirty="0">
                          <a:solidFill>
                            <a:schemeClr val="tx1"/>
                          </a:solidFill>
                        </a:rPr>
                        <a:t>6369,0</a:t>
                      </a:r>
                    </a:p>
                  </a:txBody>
                  <a:tcPr>
                    <a:solidFill>
                      <a:schemeClr val="tx2">
                        <a:lumMod val="10000"/>
                        <a:lumOff val="90000"/>
                      </a:schemeClr>
                    </a:solidFill>
                  </a:tcPr>
                </a:tc>
                <a:tc>
                  <a:txBody>
                    <a:bodyPr/>
                    <a:lstStyle/>
                    <a:p>
                      <a:pPr algn="ctr"/>
                      <a:r>
                        <a:rPr lang="ru-RU" sz="1100" dirty="0">
                          <a:solidFill>
                            <a:schemeClr val="tx1"/>
                          </a:solidFill>
                        </a:rPr>
                        <a:t>4996,5</a:t>
                      </a:r>
                    </a:p>
                  </a:txBody>
                  <a:tcPr>
                    <a:solidFill>
                      <a:schemeClr val="tx2">
                        <a:lumMod val="10000"/>
                        <a:lumOff val="90000"/>
                      </a:schemeClr>
                    </a:solidFill>
                  </a:tcPr>
                </a:tc>
                <a:tc>
                  <a:txBody>
                    <a:bodyPr/>
                    <a:lstStyle/>
                    <a:p>
                      <a:pPr algn="ctr"/>
                      <a:r>
                        <a:rPr lang="ru-RU" sz="1100" dirty="0">
                          <a:solidFill>
                            <a:schemeClr val="tx1"/>
                          </a:solidFill>
                        </a:rPr>
                        <a:t>3341,6</a:t>
                      </a:r>
                    </a:p>
                  </a:txBody>
                  <a:tcPr>
                    <a:solidFill>
                      <a:schemeClr val="tx2">
                        <a:lumMod val="10000"/>
                        <a:lumOff val="90000"/>
                      </a:schemeClr>
                    </a:solidFill>
                  </a:tcPr>
                </a:tc>
                <a:tc>
                  <a:txBody>
                    <a:bodyPr/>
                    <a:lstStyle/>
                    <a:p>
                      <a:pPr algn="ctr"/>
                      <a:r>
                        <a:rPr lang="ru-RU" sz="1100" dirty="0">
                          <a:solidFill>
                            <a:schemeClr val="tx1"/>
                          </a:solidFill>
                        </a:rPr>
                        <a:t>4846,0</a:t>
                      </a:r>
                    </a:p>
                  </a:txBody>
                  <a:tcPr>
                    <a:solidFill>
                      <a:schemeClr val="tx2">
                        <a:lumMod val="10000"/>
                        <a:lumOff val="90000"/>
                      </a:schemeClr>
                    </a:solidFill>
                  </a:tcPr>
                </a:tc>
                <a:extLst>
                  <a:ext uri="{0D108BD9-81ED-4DB2-BD59-A6C34878D82A}">
                    <a16:rowId xmlns:a16="http://schemas.microsoft.com/office/drawing/2014/main" val="10006"/>
                  </a:ext>
                </a:extLst>
              </a:tr>
              <a:tr h="320767">
                <a:tc>
                  <a:txBody>
                    <a:bodyPr/>
                    <a:lstStyle/>
                    <a:p>
                      <a:pPr algn="ctr"/>
                      <a:r>
                        <a:rPr kumimoji="0" lang="ru-RU" sz="1200" kern="1200" dirty="0">
                          <a:solidFill>
                            <a:schemeClr val="tx1"/>
                          </a:solidFill>
                          <a:effectLst/>
                          <a:latin typeface="+mn-lt"/>
                          <a:ea typeface="+mn-ea"/>
                          <a:cs typeface="+mn-cs"/>
                        </a:rPr>
                        <a:t>Прочие неналоговые доходы</a:t>
                      </a:r>
                      <a:endParaRPr lang="ru-RU" sz="1200" b="1" dirty="0"/>
                    </a:p>
                  </a:txBody>
                  <a:tcPr>
                    <a:solidFill>
                      <a:schemeClr val="tx2">
                        <a:lumMod val="10000"/>
                        <a:lumOff val="90000"/>
                      </a:schemeClr>
                    </a:solidFill>
                  </a:tcPr>
                </a:tc>
                <a:tc>
                  <a:txBody>
                    <a:bodyPr/>
                    <a:lstStyle/>
                    <a:p>
                      <a:pPr algn="ctr"/>
                      <a:r>
                        <a:rPr lang="ru-RU" sz="1100" dirty="0">
                          <a:solidFill>
                            <a:schemeClr val="tx1"/>
                          </a:solidFill>
                        </a:rPr>
                        <a:t>203,4</a:t>
                      </a:r>
                    </a:p>
                  </a:txBody>
                  <a:tcPr>
                    <a:solidFill>
                      <a:schemeClr val="tx2">
                        <a:lumMod val="10000"/>
                        <a:lumOff val="90000"/>
                      </a:schemeClr>
                    </a:solidFill>
                  </a:tcPr>
                </a:tc>
                <a:tc>
                  <a:txBody>
                    <a:bodyPr/>
                    <a:lstStyle/>
                    <a:p>
                      <a:pPr algn="ctr"/>
                      <a:r>
                        <a:rPr lang="ru-RU" sz="1100" dirty="0">
                          <a:solidFill>
                            <a:schemeClr val="tx1"/>
                          </a:solidFill>
                        </a:rPr>
                        <a:t>116,4</a:t>
                      </a:r>
                    </a:p>
                  </a:txBody>
                  <a:tcPr>
                    <a:solidFill>
                      <a:schemeClr val="tx2">
                        <a:lumMod val="10000"/>
                        <a:lumOff val="90000"/>
                      </a:schemeClr>
                    </a:solidFill>
                  </a:tcPr>
                </a:tc>
                <a:tc>
                  <a:txBody>
                    <a:bodyPr/>
                    <a:lstStyle/>
                    <a:p>
                      <a:pPr algn="ctr"/>
                      <a:r>
                        <a:rPr lang="ru-RU" sz="1100" dirty="0">
                          <a:solidFill>
                            <a:schemeClr val="tx1"/>
                          </a:solidFill>
                        </a:rPr>
                        <a:t>500,0</a:t>
                      </a:r>
                    </a:p>
                  </a:txBody>
                  <a:tcPr>
                    <a:solidFill>
                      <a:schemeClr val="tx2">
                        <a:lumMod val="10000"/>
                        <a:lumOff val="90000"/>
                      </a:schemeClr>
                    </a:solidFill>
                  </a:tcPr>
                </a:tc>
                <a:tc>
                  <a:txBody>
                    <a:bodyPr/>
                    <a:lstStyle/>
                    <a:p>
                      <a:pPr algn="ctr"/>
                      <a:r>
                        <a:rPr lang="ru-RU" sz="1100" dirty="0"/>
                        <a:t>50,0</a:t>
                      </a:r>
                    </a:p>
                  </a:txBody>
                  <a:tcPr>
                    <a:solidFill>
                      <a:schemeClr val="tx2">
                        <a:lumMod val="10000"/>
                        <a:lumOff val="90000"/>
                      </a:schemeClr>
                    </a:solidFill>
                  </a:tcPr>
                </a:tc>
                <a:extLst>
                  <a:ext uri="{0D108BD9-81ED-4DB2-BD59-A6C34878D82A}">
                    <a16:rowId xmlns:a16="http://schemas.microsoft.com/office/drawing/2014/main" val="10007"/>
                  </a:ext>
                </a:extLst>
              </a:tr>
              <a:tr h="426038">
                <a:tc>
                  <a:txBody>
                    <a:bodyPr/>
                    <a:lstStyle/>
                    <a:p>
                      <a:pPr algn="ctr"/>
                      <a:r>
                        <a:rPr kumimoji="0" lang="ru-RU" sz="1200" kern="1200" dirty="0">
                          <a:solidFill>
                            <a:schemeClr val="tx1"/>
                          </a:solidFill>
                          <a:effectLst/>
                          <a:latin typeface="+mn-lt"/>
                          <a:ea typeface="+mn-ea"/>
                          <a:cs typeface="+mn-cs"/>
                        </a:rPr>
                        <a:t>Дотации на выравнивание уровня бюджетной обеспеченности</a:t>
                      </a:r>
                      <a:endParaRPr lang="ru-RU" sz="1200" b="1" dirty="0"/>
                    </a:p>
                  </a:txBody>
                  <a:tcPr>
                    <a:solidFill>
                      <a:schemeClr val="tx2">
                        <a:lumMod val="10000"/>
                        <a:lumOff val="90000"/>
                      </a:schemeClr>
                    </a:solidFill>
                  </a:tcPr>
                </a:tc>
                <a:tc>
                  <a:txBody>
                    <a:bodyPr/>
                    <a:lstStyle/>
                    <a:p>
                      <a:pPr algn="ctr"/>
                      <a:r>
                        <a:rPr lang="ru-RU" sz="1100" dirty="0">
                          <a:solidFill>
                            <a:schemeClr val="tx1"/>
                          </a:solidFill>
                        </a:rPr>
                        <a:t>54061,6</a:t>
                      </a:r>
                    </a:p>
                  </a:txBody>
                  <a:tcPr>
                    <a:solidFill>
                      <a:schemeClr val="tx2">
                        <a:lumMod val="10000"/>
                        <a:lumOff val="90000"/>
                      </a:schemeClr>
                    </a:solidFill>
                  </a:tcPr>
                </a:tc>
                <a:tc>
                  <a:txBody>
                    <a:bodyPr/>
                    <a:lstStyle/>
                    <a:p>
                      <a:pPr algn="ctr"/>
                      <a:r>
                        <a:rPr lang="ru-RU" sz="1100" dirty="0">
                          <a:solidFill>
                            <a:schemeClr val="tx1"/>
                          </a:solidFill>
                        </a:rPr>
                        <a:t>73018,3</a:t>
                      </a:r>
                    </a:p>
                  </a:txBody>
                  <a:tcPr>
                    <a:solidFill>
                      <a:schemeClr val="tx2">
                        <a:lumMod val="10000"/>
                        <a:lumOff val="90000"/>
                      </a:schemeClr>
                    </a:solidFill>
                  </a:tcPr>
                </a:tc>
                <a:tc>
                  <a:txBody>
                    <a:bodyPr/>
                    <a:lstStyle/>
                    <a:p>
                      <a:pPr algn="ctr"/>
                      <a:r>
                        <a:rPr lang="ru-RU" sz="1100" dirty="0">
                          <a:solidFill>
                            <a:schemeClr val="tx1"/>
                          </a:solidFill>
                        </a:rPr>
                        <a:t>47933,8</a:t>
                      </a:r>
                    </a:p>
                  </a:txBody>
                  <a:tcPr>
                    <a:solidFill>
                      <a:schemeClr val="tx2">
                        <a:lumMod val="10000"/>
                        <a:lumOff val="90000"/>
                      </a:schemeClr>
                    </a:solidFill>
                  </a:tcPr>
                </a:tc>
                <a:tc>
                  <a:txBody>
                    <a:bodyPr/>
                    <a:lstStyle/>
                    <a:p>
                      <a:pPr algn="ctr"/>
                      <a:r>
                        <a:rPr lang="ru-RU" sz="1100" dirty="0">
                          <a:solidFill>
                            <a:schemeClr val="tx1"/>
                          </a:solidFill>
                        </a:rPr>
                        <a:t>46733,3</a:t>
                      </a:r>
                    </a:p>
                  </a:txBody>
                  <a:tcPr>
                    <a:solidFill>
                      <a:schemeClr val="tx2">
                        <a:lumMod val="10000"/>
                        <a:lumOff val="90000"/>
                      </a:schemeClr>
                    </a:solidFill>
                  </a:tcPr>
                </a:tc>
                <a:extLst>
                  <a:ext uri="{0D108BD9-81ED-4DB2-BD59-A6C34878D82A}">
                    <a16:rowId xmlns:a16="http://schemas.microsoft.com/office/drawing/2014/main" val="10008"/>
                  </a:ext>
                </a:extLst>
              </a:tr>
              <a:tr h="229617">
                <a:tc>
                  <a:txBody>
                    <a:bodyPr/>
                    <a:lstStyle/>
                    <a:p>
                      <a:pPr algn="ctr"/>
                      <a:r>
                        <a:rPr kumimoji="0" lang="ru-RU" sz="1200" kern="1200" dirty="0">
                          <a:solidFill>
                            <a:schemeClr val="tx1"/>
                          </a:solidFill>
                          <a:effectLst/>
                          <a:latin typeface="+mn-lt"/>
                          <a:ea typeface="+mn-ea"/>
                          <a:cs typeface="+mn-cs"/>
                        </a:rPr>
                        <a:t>Субвенции  </a:t>
                      </a:r>
                      <a:endParaRPr lang="ru-RU" sz="1200" b="1" dirty="0"/>
                    </a:p>
                  </a:txBody>
                  <a:tcPr>
                    <a:solidFill>
                      <a:schemeClr val="tx2">
                        <a:lumMod val="10000"/>
                        <a:lumOff val="90000"/>
                      </a:schemeClr>
                    </a:solidFill>
                  </a:tcPr>
                </a:tc>
                <a:tc>
                  <a:txBody>
                    <a:bodyPr/>
                    <a:lstStyle/>
                    <a:p>
                      <a:pPr algn="ctr"/>
                      <a:r>
                        <a:rPr lang="ru-RU" sz="1100" dirty="0">
                          <a:solidFill>
                            <a:schemeClr val="tx1"/>
                          </a:solidFill>
                        </a:rPr>
                        <a:t>72613,2</a:t>
                      </a:r>
                    </a:p>
                  </a:txBody>
                  <a:tcPr>
                    <a:solidFill>
                      <a:schemeClr val="tx2">
                        <a:lumMod val="10000"/>
                        <a:lumOff val="90000"/>
                      </a:schemeClr>
                    </a:solidFill>
                  </a:tcPr>
                </a:tc>
                <a:tc>
                  <a:txBody>
                    <a:bodyPr/>
                    <a:lstStyle/>
                    <a:p>
                      <a:pPr algn="ctr"/>
                      <a:r>
                        <a:rPr lang="ru-RU" sz="1100" dirty="0">
                          <a:solidFill>
                            <a:schemeClr val="tx1"/>
                          </a:solidFill>
                        </a:rPr>
                        <a:t>59439,3</a:t>
                      </a:r>
                    </a:p>
                  </a:txBody>
                  <a:tcPr>
                    <a:solidFill>
                      <a:schemeClr val="tx2">
                        <a:lumMod val="10000"/>
                        <a:lumOff val="90000"/>
                      </a:schemeClr>
                    </a:solidFill>
                  </a:tcPr>
                </a:tc>
                <a:tc>
                  <a:txBody>
                    <a:bodyPr/>
                    <a:lstStyle/>
                    <a:p>
                      <a:pPr algn="ctr"/>
                      <a:r>
                        <a:rPr lang="ru-RU" sz="1100" dirty="0">
                          <a:solidFill>
                            <a:schemeClr val="tx1"/>
                          </a:solidFill>
                        </a:rPr>
                        <a:t>82251,8</a:t>
                      </a:r>
                    </a:p>
                  </a:txBody>
                  <a:tcPr>
                    <a:solidFill>
                      <a:schemeClr val="tx2">
                        <a:lumMod val="10000"/>
                        <a:lumOff val="90000"/>
                      </a:schemeClr>
                    </a:solidFill>
                  </a:tcPr>
                </a:tc>
                <a:tc>
                  <a:txBody>
                    <a:bodyPr/>
                    <a:lstStyle/>
                    <a:p>
                      <a:pPr algn="ctr"/>
                      <a:r>
                        <a:rPr lang="ru-RU" sz="1100" dirty="0"/>
                        <a:t>92378,7</a:t>
                      </a:r>
                    </a:p>
                  </a:txBody>
                  <a:tcPr>
                    <a:solidFill>
                      <a:schemeClr val="tx2">
                        <a:lumMod val="10000"/>
                        <a:lumOff val="90000"/>
                      </a:schemeClr>
                    </a:solidFill>
                  </a:tcPr>
                </a:tc>
                <a:extLst>
                  <a:ext uri="{0D108BD9-81ED-4DB2-BD59-A6C34878D82A}">
                    <a16:rowId xmlns:a16="http://schemas.microsoft.com/office/drawing/2014/main" val="10009"/>
                  </a:ext>
                </a:extLst>
              </a:tr>
              <a:tr h="235627">
                <a:tc>
                  <a:txBody>
                    <a:bodyPr/>
                    <a:lstStyle/>
                    <a:p>
                      <a:pPr algn="ctr"/>
                      <a:r>
                        <a:rPr kumimoji="0" lang="ru-RU" sz="1200" kern="1200" dirty="0">
                          <a:solidFill>
                            <a:schemeClr val="tx1"/>
                          </a:solidFill>
                          <a:effectLst/>
                          <a:latin typeface="+mn-lt"/>
                          <a:ea typeface="+mn-ea"/>
                          <a:cs typeface="+mn-cs"/>
                        </a:rPr>
                        <a:t>Субсидии</a:t>
                      </a:r>
                      <a:endParaRPr lang="ru-RU" sz="1200" b="1" dirty="0"/>
                    </a:p>
                  </a:txBody>
                  <a:tcPr>
                    <a:solidFill>
                      <a:schemeClr val="tx2">
                        <a:lumMod val="10000"/>
                        <a:lumOff val="90000"/>
                      </a:schemeClr>
                    </a:solidFill>
                  </a:tcPr>
                </a:tc>
                <a:tc>
                  <a:txBody>
                    <a:bodyPr/>
                    <a:lstStyle/>
                    <a:p>
                      <a:pPr algn="ctr"/>
                      <a:r>
                        <a:rPr lang="ru-RU" sz="1100" dirty="0">
                          <a:solidFill>
                            <a:schemeClr val="tx1"/>
                          </a:solidFill>
                        </a:rPr>
                        <a:t>0</a:t>
                      </a:r>
                    </a:p>
                  </a:txBody>
                  <a:tcPr>
                    <a:solidFill>
                      <a:schemeClr val="tx2">
                        <a:lumMod val="10000"/>
                        <a:lumOff val="90000"/>
                      </a:schemeClr>
                    </a:solidFill>
                  </a:tcPr>
                </a:tc>
                <a:tc>
                  <a:txBody>
                    <a:bodyPr/>
                    <a:lstStyle/>
                    <a:p>
                      <a:pPr algn="ctr"/>
                      <a:r>
                        <a:rPr lang="ru-RU" sz="1100" dirty="0">
                          <a:solidFill>
                            <a:schemeClr val="tx1"/>
                          </a:solidFill>
                        </a:rPr>
                        <a:t>22616,1</a:t>
                      </a:r>
                    </a:p>
                  </a:txBody>
                  <a:tcPr>
                    <a:solidFill>
                      <a:schemeClr val="tx2">
                        <a:lumMod val="10000"/>
                        <a:lumOff val="90000"/>
                      </a:schemeClr>
                    </a:solidFill>
                  </a:tcPr>
                </a:tc>
                <a:tc>
                  <a:txBody>
                    <a:bodyPr/>
                    <a:lstStyle/>
                    <a:p>
                      <a:pPr algn="ctr"/>
                      <a:r>
                        <a:rPr lang="ru-RU" sz="1100" dirty="0">
                          <a:solidFill>
                            <a:schemeClr val="tx1"/>
                          </a:solidFill>
                        </a:rPr>
                        <a:t>0</a:t>
                      </a:r>
                    </a:p>
                  </a:txBody>
                  <a:tcPr>
                    <a:solidFill>
                      <a:schemeClr val="tx2">
                        <a:lumMod val="10000"/>
                        <a:lumOff val="90000"/>
                      </a:schemeClr>
                    </a:solidFill>
                  </a:tcPr>
                </a:tc>
                <a:tc>
                  <a:txBody>
                    <a:bodyPr/>
                    <a:lstStyle/>
                    <a:p>
                      <a:pPr algn="ctr"/>
                      <a:r>
                        <a:rPr lang="ru-RU" sz="1100" dirty="0"/>
                        <a:t>0</a:t>
                      </a:r>
                    </a:p>
                  </a:txBody>
                  <a:tcPr>
                    <a:solidFill>
                      <a:schemeClr val="tx2">
                        <a:lumMod val="10000"/>
                        <a:lumOff val="90000"/>
                      </a:schemeClr>
                    </a:solidFill>
                  </a:tcPr>
                </a:tc>
                <a:extLst>
                  <a:ext uri="{0D108BD9-81ED-4DB2-BD59-A6C34878D82A}">
                    <a16:rowId xmlns:a16="http://schemas.microsoft.com/office/drawing/2014/main" val="10010"/>
                  </a:ext>
                </a:extLst>
              </a:tr>
              <a:tr h="329577">
                <a:tc>
                  <a:txBody>
                    <a:bodyPr/>
                    <a:lstStyle/>
                    <a:p>
                      <a:pPr algn="ctr"/>
                      <a:r>
                        <a:rPr lang="ru-RU" sz="1200" b="0" dirty="0"/>
                        <a:t>Возврат остатков субсидий, субвенций и иных межбюджетных трансфертов, имеющих целевое назначение, прошлых лет</a:t>
                      </a:r>
                    </a:p>
                  </a:txBody>
                  <a:tcPr>
                    <a:solidFill>
                      <a:schemeClr val="tx2">
                        <a:lumMod val="10000"/>
                        <a:lumOff val="90000"/>
                      </a:schemeClr>
                    </a:solidFill>
                  </a:tcPr>
                </a:tc>
                <a:tc>
                  <a:txBody>
                    <a:bodyPr/>
                    <a:lstStyle/>
                    <a:p>
                      <a:pPr algn="ctr"/>
                      <a:r>
                        <a:rPr lang="ru-RU" sz="1000" b="0" dirty="0">
                          <a:solidFill>
                            <a:schemeClr val="tx1"/>
                          </a:solidFill>
                        </a:rPr>
                        <a:t>-83,6</a:t>
                      </a:r>
                    </a:p>
                  </a:txBody>
                  <a:tcPr>
                    <a:solidFill>
                      <a:schemeClr val="tx2">
                        <a:lumMod val="10000"/>
                        <a:lumOff val="90000"/>
                      </a:schemeClr>
                    </a:solidFill>
                  </a:tcPr>
                </a:tc>
                <a:tc>
                  <a:txBody>
                    <a:bodyPr/>
                    <a:lstStyle/>
                    <a:p>
                      <a:pPr algn="ctr"/>
                      <a:r>
                        <a:rPr lang="ru-RU" sz="1000" b="0" dirty="0">
                          <a:solidFill>
                            <a:schemeClr val="tx1"/>
                          </a:solidFill>
                        </a:rPr>
                        <a:t>-20,9</a:t>
                      </a:r>
                    </a:p>
                  </a:txBody>
                  <a:tcPr>
                    <a:solidFill>
                      <a:schemeClr val="tx2">
                        <a:lumMod val="10000"/>
                        <a:lumOff val="90000"/>
                      </a:schemeClr>
                    </a:solidFill>
                  </a:tcPr>
                </a:tc>
                <a:tc>
                  <a:txBody>
                    <a:bodyPr/>
                    <a:lstStyle/>
                    <a:p>
                      <a:pPr algn="ctr"/>
                      <a:r>
                        <a:rPr lang="ru-RU" sz="1100" b="0" dirty="0">
                          <a:solidFill>
                            <a:schemeClr val="tx1"/>
                          </a:solidFill>
                        </a:rPr>
                        <a:t>-20,1</a:t>
                      </a:r>
                    </a:p>
                  </a:txBody>
                  <a:tcPr>
                    <a:solidFill>
                      <a:schemeClr val="tx2">
                        <a:lumMod val="10000"/>
                        <a:lumOff val="90000"/>
                      </a:schemeClr>
                    </a:solidFill>
                  </a:tcPr>
                </a:tc>
                <a:tc>
                  <a:txBody>
                    <a:bodyPr/>
                    <a:lstStyle/>
                    <a:p>
                      <a:pPr algn="ctr"/>
                      <a:r>
                        <a:rPr lang="ru-RU" sz="1100" b="0" dirty="0"/>
                        <a:t>0</a:t>
                      </a:r>
                    </a:p>
                  </a:txBody>
                  <a:tcPr>
                    <a:solidFill>
                      <a:schemeClr val="tx2">
                        <a:lumMod val="10000"/>
                        <a:lumOff val="90000"/>
                      </a:schemeClr>
                    </a:solidFill>
                  </a:tcPr>
                </a:tc>
                <a:extLst>
                  <a:ext uri="{0D108BD9-81ED-4DB2-BD59-A6C34878D82A}">
                    <a16:rowId xmlns:a16="http://schemas.microsoft.com/office/drawing/2014/main" val="10011"/>
                  </a:ext>
                </a:extLst>
              </a:tr>
              <a:tr h="426038">
                <a:tc>
                  <a:txBody>
                    <a:bodyPr/>
                    <a:lstStyle/>
                    <a:p>
                      <a:pPr algn="ctr"/>
                      <a:r>
                        <a:rPr kumimoji="0" lang="ru-RU" sz="1000" b="1" kern="1200" dirty="0">
                          <a:solidFill>
                            <a:schemeClr val="tx1"/>
                          </a:solidFill>
                          <a:effectLst/>
                          <a:latin typeface="+mn-lt"/>
                          <a:ea typeface="+mn-ea"/>
                          <a:cs typeface="+mn-cs"/>
                        </a:rPr>
                        <a:t>ВСЕГО ДОХОДОВ</a:t>
                      </a:r>
                      <a:endParaRPr lang="ru-RU" sz="1000" b="1" dirty="0"/>
                    </a:p>
                  </a:txBody>
                  <a:tcPr>
                    <a:solidFill>
                      <a:schemeClr val="tx2">
                        <a:lumMod val="10000"/>
                        <a:lumOff val="90000"/>
                      </a:schemeClr>
                    </a:solidFill>
                  </a:tcPr>
                </a:tc>
                <a:tc>
                  <a:txBody>
                    <a:bodyPr/>
                    <a:lstStyle/>
                    <a:p>
                      <a:pPr algn="ctr"/>
                      <a:r>
                        <a:rPr lang="ru-RU" sz="1000" b="1" dirty="0">
                          <a:solidFill>
                            <a:schemeClr val="tx1"/>
                          </a:solidFill>
                        </a:rPr>
                        <a:t>270286,1</a:t>
                      </a:r>
                    </a:p>
                  </a:txBody>
                  <a:tcPr>
                    <a:solidFill>
                      <a:schemeClr val="tx2">
                        <a:lumMod val="10000"/>
                        <a:lumOff val="90000"/>
                      </a:schemeClr>
                    </a:solidFill>
                  </a:tcPr>
                </a:tc>
                <a:tc>
                  <a:txBody>
                    <a:bodyPr/>
                    <a:lstStyle/>
                    <a:p>
                      <a:pPr algn="ctr"/>
                      <a:r>
                        <a:rPr lang="ru-RU" sz="1000" b="1" dirty="0">
                          <a:solidFill>
                            <a:schemeClr val="tx1"/>
                          </a:solidFill>
                        </a:rPr>
                        <a:t>312308,6</a:t>
                      </a:r>
                    </a:p>
                  </a:txBody>
                  <a:tcPr>
                    <a:solidFill>
                      <a:schemeClr val="tx2">
                        <a:lumMod val="10000"/>
                        <a:lumOff val="90000"/>
                      </a:schemeClr>
                    </a:solidFill>
                  </a:tcPr>
                </a:tc>
                <a:tc>
                  <a:txBody>
                    <a:bodyPr/>
                    <a:lstStyle/>
                    <a:p>
                      <a:pPr algn="ctr"/>
                      <a:r>
                        <a:rPr lang="ru-RU" sz="1100" b="1" dirty="0">
                          <a:solidFill>
                            <a:schemeClr val="tx1"/>
                          </a:solidFill>
                        </a:rPr>
                        <a:t>307166,7</a:t>
                      </a:r>
                    </a:p>
                  </a:txBody>
                  <a:tcPr>
                    <a:solidFill>
                      <a:schemeClr val="tx2">
                        <a:lumMod val="10000"/>
                        <a:lumOff val="90000"/>
                      </a:schemeClr>
                    </a:solidFill>
                  </a:tcPr>
                </a:tc>
                <a:tc>
                  <a:txBody>
                    <a:bodyPr/>
                    <a:lstStyle/>
                    <a:p>
                      <a:pPr algn="ctr"/>
                      <a:r>
                        <a:rPr lang="ru-RU" sz="1100" b="1" dirty="0"/>
                        <a:t>350582,2</a:t>
                      </a:r>
                    </a:p>
                  </a:txBody>
                  <a:tcPr>
                    <a:solidFill>
                      <a:schemeClr val="tx2">
                        <a:lumMod val="10000"/>
                        <a:lumOff val="90000"/>
                      </a:schemeClr>
                    </a:solid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13661641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2"/>
            <a:ext cx="8568952" cy="648072"/>
          </a:xfrm>
          <a:solidFill>
            <a:schemeClr val="accent6">
              <a:lumMod val="20000"/>
              <a:lumOff val="80000"/>
            </a:schemeClr>
          </a:solidFill>
        </p:spPr>
        <p:txBody>
          <a:bodyPr>
            <a:noAutofit/>
          </a:bodyPr>
          <a:lstStyle/>
          <a:p>
            <a:pPr algn="ctr"/>
            <a:r>
              <a:rPr lang="ru-RU" sz="1800" dirty="0">
                <a:solidFill>
                  <a:schemeClr val="accent2">
                    <a:lumMod val="60000"/>
                    <a:lumOff val="40000"/>
                  </a:schemeClr>
                </a:solidFill>
              </a:rPr>
              <a:t> Доходы бюджета муниципального образования </a:t>
            </a:r>
            <a:r>
              <a:rPr lang="ru-RU" sz="1800" dirty="0" err="1">
                <a:solidFill>
                  <a:schemeClr val="accent2">
                    <a:lumMod val="60000"/>
                    <a:lumOff val="40000"/>
                  </a:schemeClr>
                </a:solidFill>
              </a:rPr>
              <a:t>г.Петергоф</a:t>
            </a:r>
            <a:r>
              <a:rPr lang="ru-RU" sz="1800" dirty="0">
                <a:solidFill>
                  <a:schemeClr val="accent2">
                    <a:lumMod val="60000"/>
                    <a:lumOff val="40000"/>
                  </a:schemeClr>
                </a:solidFill>
              </a:rPr>
              <a:t> на 2017 год  </a:t>
            </a:r>
          </a:p>
        </p:txBody>
      </p:sp>
      <p:graphicFrame>
        <p:nvGraphicFramePr>
          <p:cNvPr id="19" name="Диаграмма 18"/>
          <p:cNvGraphicFramePr/>
          <p:nvPr>
            <p:extLst>
              <p:ext uri="{D42A27DB-BD31-4B8C-83A1-F6EECF244321}">
                <p14:modId xmlns:p14="http://schemas.microsoft.com/office/powerpoint/2010/main" val="1413864612"/>
              </p:ext>
            </p:extLst>
          </p:nvPr>
        </p:nvGraphicFramePr>
        <p:xfrm>
          <a:off x="323528" y="764704"/>
          <a:ext cx="8424936" cy="55446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339388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116632"/>
            <a:ext cx="8183880" cy="720080"/>
          </a:xfrm>
        </p:spPr>
        <p:txBody>
          <a:bodyPr>
            <a:normAutofit/>
          </a:bodyPr>
          <a:lstStyle/>
          <a:p>
            <a:pPr algn="ctr"/>
            <a:r>
              <a:rPr lang="ru-RU" sz="2400" dirty="0">
                <a:solidFill>
                  <a:schemeClr val="accent2">
                    <a:lumMod val="60000"/>
                    <a:lumOff val="40000"/>
                  </a:schemeClr>
                </a:solidFill>
              </a:rPr>
              <a:t>Доходы бюджета  </a:t>
            </a:r>
          </a:p>
        </p:txBody>
      </p:sp>
      <p:sp>
        <p:nvSpPr>
          <p:cNvPr id="3" name="Объект 2"/>
          <p:cNvSpPr>
            <a:spLocks noGrp="1"/>
          </p:cNvSpPr>
          <p:nvPr>
            <p:ph idx="1"/>
          </p:nvPr>
        </p:nvSpPr>
        <p:spPr>
          <a:xfrm>
            <a:off x="467544" y="1124744"/>
            <a:ext cx="8183880" cy="4680520"/>
          </a:xfrm>
          <a:solidFill>
            <a:schemeClr val="tx2">
              <a:lumMod val="10000"/>
              <a:lumOff val="90000"/>
            </a:schemeClr>
          </a:solidFill>
        </p:spPr>
        <p:txBody>
          <a:bodyPr>
            <a:normAutofit/>
          </a:bodyPr>
          <a:lstStyle/>
          <a:p>
            <a:pPr marL="0" indent="0" algn="just">
              <a:buNone/>
            </a:pPr>
            <a:r>
              <a:rPr lang="ru-RU" sz="1600" dirty="0"/>
              <a:t>        </a:t>
            </a:r>
            <a:r>
              <a:rPr lang="ru-RU" sz="1800" dirty="0"/>
              <a:t> Объём доходов местного бюджета на 2017 год прогнозируется с учётом сохранения сложившихся на протяжении последних лет положительных тенденций прироста собственных доходов. В основу прогноза доходов положены сведения, представленные главными администраторами доходов местного бюджета, усредненные данные о фактическом поступлении доходов в 2013-2015 годы, а также изменения, вносимые в бюджетное и налоговое законодательство.</a:t>
            </a:r>
          </a:p>
          <a:p>
            <a:pPr marL="0" indent="0" algn="just">
              <a:buNone/>
            </a:pPr>
            <a:r>
              <a:rPr lang="ru-RU" sz="1800" dirty="0"/>
              <a:t>      Доходная часть местного бюджета на 2017 год  прогнозируется в сумме 320582,2</a:t>
            </a:r>
            <a:r>
              <a:rPr lang="ru-RU" sz="1800" b="1" dirty="0"/>
              <a:t> </a:t>
            </a:r>
            <a:r>
              <a:rPr lang="ru-RU" sz="1800" dirty="0"/>
              <a:t> тыс. руб., в том числе:</a:t>
            </a:r>
          </a:p>
          <a:p>
            <a:pPr marL="0" indent="0" algn="just">
              <a:buNone/>
            </a:pPr>
            <a:r>
              <a:rPr lang="ru-RU" sz="1800" dirty="0"/>
              <a:t>- собственные доходы (налоговые и неналоговые) в проекте бюджета составили 181470,2 </a:t>
            </a:r>
            <a:r>
              <a:rPr lang="ru-RU" sz="1800" dirty="0" err="1"/>
              <a:t>тыс.руб</a:t>
            </a:r>
            <a:r>
              <a:rPr lang="ru-RU" sz="1800" dirty="0"/>
              <a:t>., или 56,6 % от общего объёма доходов бюджета;</a:t>
            </a:r>
          </a:p>
          <a:p>
            <a:pPr marL="0" indent="0" algn="just">
              <a:buNone/>
            </a:pPr>
            <a:r>
              <a:rPr lang="ru-RU" sz="1800" dirty="0"/>
              <a:t>- безвозмездные поступления из бюджета Санкт-Петербурга (дотация, субвенции) – 139112,0 </a:t>
            </a:r>
            <a:r>
              <a:rPr lang="ru-RU" sz="1800" dirty="0" err="1"/>
              <a:t>тыс.руб</a:t>
            </a:r>
            <a:r>
              <a:rPr lang="ru-RU" sz="1800" dirty="0"/>
              <a:t>., или 43,4 % от общего объёма доходов бюджета.</a:t>
            </a:r>
          </a:p>
          <a:p>
            <a:pPr marL="0" indent="0" algn="just">
              <a:buNone/>
            </a:pPr>
            <a:endParaRPr lang="ru-RU" sz="1600" dirty="0"/>
          </a:p>
        </p:txBody>
      </p:sp>
      <p:pic>
        <p:nvPicPr>
          <p:cNvPr id="4" name="Рисунок 3"/>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6948264" y="116632"/>
            <a:ext cx="1856224" cy="576064"/>
          </a:xfrm>
          <a:prstGeom prst="rect">
            <a:avLst/>
          </a:prstGeom>
        </p:spPr>
      </p:pic>
    </p:spTree>
    <p:extLst>
      <p:ext uri="{BB962C8B-B14F-4D97-AF65-F5344CB8AC3E}">
        <p14:creationId xmlns:p14="http://schemas.microsoft.com/office/powerpoint/2010/main" val="15496260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183880" cy="720080"/>
          </a:xfrm>
        </p:spPr>
        <p:txBody>
          <a:bodyPr>
            <a:normAutofit/>
          </a:bodyPr>
          <a:lstStyle/>
          <a:p>
            <a:pPr algn="ctr"/>
            <a:r>
              <a:rPr lang="ru-RU" sz="2000" dirty="0">
                <a:solidFill>
                  <a:schemeClr val="accent2">
                    <a:lumMod val="60000"/>
                    <a:lumOff val="40000"/>
                  </a:schemeClr>
                </a:solidFill>
              </a:rPr>
              <a:t>Доходы бюджета  </a:t>
            </a:r>
          </a:p>
        </p:txBody>
      </p:sp>
      <p:sp>
        <p:nvSpPr>
          <p:cNvPr id="3" name="Объект 2"/>
          <p:cNvSpPr>
            <a:spLocks noGrp="1"/>
          </p:cNvSpPr>
          <p:nvPr>
            <p:ph idx="1"/>
          </p:nvPr>
        </p:nvSpPr>
        <p:spPr>
          <a:xfrm>
            <a:off x="467544" y="836712"/>
            <a:ext cx="8183880" cy="5544616"/>
          </a:xfrm>
          <a:solidFill>
            <a:schemeClr val="tx2">
              <a:lumMod val="10000"/>
              <a:lumOff val="90000"/>
            </a:schemeClr>
          </a:solidFill>
        </p:spPr>
        <p:txBody>
          <a:bodyPr>
            <a:normAutofit fontScale="85000" lnSpcReduction="20000"/>
          </a:bodyPr>
          <a:lstStyle/>
          <a:p>
            <a:pPr marL="0" indent="0" algn="just">
              <a:buNone/>
            </a:pPr>
            <a:r>
              <a:rPr lang="ru-RU" sz="1600" dirty="0"/>
              <a:t>          </a:t>
            </a:r>
          </a:p>
          <a:p>
            <a:pPr marL="0" indent="0" algn="just">
              <a:buNone/>
            </a:pPr>
            <a:r>
              <a:rPr lang="ru-RU" sz="1600" dirty="0"/>
              <a:t>          Наибольший удельный вес в собственных доходах бюджета 2017 года составляют налоги на совокупный доход (35,2%) и доходы от использования имущества, находящегося в государственной и муниципальной собственности (18,8%). </a:t>
            </a:r>
          </a:p>
          <a:p>
            <a:pPr marL="0" indent="0" algn="just">
              <a:buNone/>
            </a:pPr>
            <a:r>
              <a:rPr lang="ru-RU" sz="1600" dirty="0"/>
              <a:t>           В собственных доходах на 2017 год средства, составляющие восстановительную стоимость зелёных насаждений внутриквартального озеленения составят  3300 </a:t>
            </a:r>
            <a:r>
              <a:rPr lang="ru-RU" sz="1600" dirty="0" err="1"/>
              <a:t>тыс.руб</a:t>
            </a:r>
            <a:r>
              <a:rPr lang="ru-RU" sz="1600" dirty="0"/>
              <a:t>.   </a:t>
            </a:r>
          </a:p>
          <a:p>
            <a:pPr marL="0" indent="0" algn="just">
              <a:buNone/>
            </a:pPr>
            <a:r>
              <a:rPr lang="ru-RU" sz="1600" dirty="0"/>
              <a:t>          Безвозмездные поступления из бюджета Санкт-Петербурга планируются в соответствии с суммами, предусмотренными в Приложениях № 14,16,18,20 проекта Закона Санкт-Петербурга «О бюджете Санкт-Петербурга на 2017 год и на плановый период 2018 и 2019 годов» и в общей сумме составляют 139112,0      </a:t>
            </a:r>
            <a:r>
              <a:rPr lang="ru-RU" sz="1600" dirty="0" err="1"/>
              <a:t>тыс.руб</a:t>
            </a:r>
            <a:r>
              <a:rPr lang="ru-RU" sz="1600" dirty="0"/>
              <a:t>., что на  8926,4  выше уровня 2016 года. </a:t>
            </a:r>
          </a:p>
          <a:p>
            <a:pPr marL="0" indent="0" algn="just">
              <a:buNone/>
            </a:pPr>
            <a:r>
              <a:rPr lang="ru-RU" sz="1600" dirty="0"/>
              <a:t>          Наибольший удельный вес в общем объёме безвозмездных поступлений  2017 года составляют субвенции на исполнение государственных полномочий (66,4%), из них субвенция бюджету муниципального образования город Петергоф на исполнение органами местного самоуправления отдельного государственного полномочия Санкт-Петербурга по организации и осуществлению в соответствии с адресными программами, утверждаемыми администрациями районов Санкт-Петербурга, уборки и санитарной очистки территорий, за исключением земельных участков, обеспечение уборки и санитарной очистки которых осуществляется гражданскими и юридическими лицами либо отнесено к полномочиям исполнительных органов государственной власти Санкт-Петербурга на 2017 год составляет 64328,4  </a:t>
            </a:r>
            <a:r>
              <a:rPr lang="ru-RU" sz="1600" dirty="0" err="1"/>
              <a:t>тыс.руб</a:t>
            </a:r>
            <a:r>
              <a:rPr lang="ru-RU" sz="1600" dirty="0"/>
              <a:t>., или  69,6% в общем объёме субвенций.</a:t>
            </a:r>
          </a:p>
          <a:p>
            <a:pPr marL="0" indent="0" algn="just">
              <a:buNone/>
            </a:pPr>
            <a:r>
              <a:rPr lang="ru-RU" sz="1600" dirty="0"/>
              <a:t>        В 2017 году местному бюджету муниципального образования город Петергоф планируется выделение дотации в сумме 46733,3 </a:t>
            </a:r>
            <a:r>
              <a:rPr lang="ru-RU" sz="1600" dirty="0" err="1"/>
              <a:t>тыс.руб</a:t>
            </a:r>
            <a:r>
              <a:rPr lang="ru-RU" sz="1600" dirty="0"/>
              <a:t>., что на 1200,5</a:t>
            </a:r>
            <a:r>
              <a:rPr lang="ru-RU" sz="1600" dirty="0">
                <a:solidFill>
                  <a:srgbClr val="FF0000"/>
                </a:solidFill>
              </a:rPr>
              <a:t>   </a:t>
            </a:r>
            <a:r>
              <a:rPr lang="ru-RU" sz="1600" dirty="0" err="1"/>
              <a:t>тыс.руб</a:t>
            </a:r>
            <a:r>
              <a:rPr lang="ru-RU" sz="1600" dirty="0"/>
              <a:t>. ниже уровня 2016 года и составляет 33,6% в  общем объёме </a:t>
            </a:r>
          </a:p>
          <a:p>
            <a:pPr marL="0" indent="0" algn="just">
              <a:buNone/>
            </a:pPr>
            <a:r>
              <a:rPr lang="ru-RU" sz="1600" dirty="0"/>
              <a:t>безвозмездных поступлений  2017 года.</a:t>
            </a:r>
          </a:p>
          <a:p>
            <a:pPr algn="just"/>
            <a:endParaRPr lang="ru-RU" sz="1800" dirty="0"/>
          </a:p>
          <a:p>
            <a:pPr algn="just"/>
            <a:endParaRPr lang="ru-RU" sz="1600" dirty="0"/>
          </a:p>
        </p:txBody>
      </p:sp>
      <p:pic>
        <p:nvPicPr>
          <p:cNvPr id="4" name="Рисунок 3"/>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164288" y="116632"/>
            <a:ext cx="1512168" cy="720080"/>
          </a:xfrm>
          <a:prstGeom prst="rect">
            <a:avLst/>
          </a:prstGeom>
        </p:spPr>
      </p:pic>
    </p:spTree>
    <p:extLst>
      <p:ext uri="{BB962C8B-B14F-4D97-AF65-F5344CB8AC3E}">
        <p14:creationId xmlns:p14="http://schemas.microsoft.com/office/powerpoint/2010/main" val="34233495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2"/>
            <a:ext cx="8496944" cy="648072"/>
          </a:xfrm>
          <a:solidFill>
            <a:schemeClr val="accent6">
              <a:lumMod val="20000"/>
              <a:lumOff val="80000"/>
            </a:schemeClr>
          </a:solidFill>
        </p:spPr>
        <p:txBody>
          <a:bodyPr>
            <a:normAutofit/>
          </a:bodyPr>
          <a:lstStyle/>
          <a:p>
            <a:pPr algn="ctr"/>
            <a:r>
              <a:rPr lang="ru-RU" sz="2800" dirty="0">
                <a:solidFill>
                  <a:schemeClr val="accent3">
                    <a:lumMod val="60000"/>
                    <a:lumOff val="40000"/>
                  </a:schemeClr>
                </a:solidFill>
              </a:rPr>
              <a:t>Расходы бюджета         </a:t>
            </a:r>
          </a:p>
        </p:txBody>
      </p:sp>
      <p:sp>
        <p:nvSpPr>
          <p:cNvPr id="3" name="Объект 2"/>
          <p:cNvSpPr>
            <a:spLocks noGrp="1"/>
          </p:cNvSpPr>
          <p:nvPr>
            <p:ph idx="1"/>
          </p:nvPr>
        </p:nvSpPr>
        <p:spPr>
          <a:xfrm>
            <a:off x="323528" y="764704"/>
            <a:ext cx="8568952" cy="5832648"/>
          </a:xfrm>
          <a:solidFill>
            <a:schemeClr val="tx2">
              <a:lumMod val="10000"/>
              <a:lumOff val="90000"/>
            </a:schemeClr>
          </a:solidFill>
        </p:spPr>
        <p:txBody>
          <a:bodyPr>
            <a:normAutofit fontScale="85000" lnSpcReduction="20000"/>
          </a:bodyPr>
          <a:lstStyle/>
          <a:p>
            <a:pPr marL="0" indent="0" algn="just">
              <a:buNone/>
            </a:pPr>
            <a:r>
              <a:rPr lang="ru-RU" sz="1800" dirty="0"/>
              <a:t>   </a:t>
            </a:r>
            <a:r>
              <a:rPr lang="ru-RU" sz="1800" b="1" dirty="0">
                <a:solidFill>
                  <a:schemeClr val="accent3">
                    <a:lumMod val="75000"/>
                  </a:schemeClr>
                </a:solidFill>
                <a:effectLst>
                  <a:outerShdw blurRad="38100" dist="38100" dir="2700000" algn="tl">
                    <a:srgbClr val="000000">
                      <a:alpha val="43137"/>
                    </a:srgbClr>
                  </a:outerShdw>
                </a:effectLst>
              </a:rPr>
              <a:t>Расходы бюджета </a:t>
            </a:r>
            <a:r>
              <a:rPr lang="ru-RU" sz="1800" dirty="0">
                <a:solidFill>
                  <a:schemeClr val="accent3">
                    <a:lumMod val="75000"/>
                  </a:schemeClr>
                </a:solidFill>
                <a:effectLst>
                  <a:outerShdw blurRad="38100" dist="38100" dir="2700000" algn="tl">
                    <a:srgbClr val="000000">
                      <a:alpha val="43137"/>
                    </a:srgbClr>
                  </a:outerShdw>
                </a:effectLst>
              </a:rPr>
              <a:t>– </a:t>
            </a:r>
            <a:r>
              <a:rPr lang="ru-RU" sz="1800" dirty="0">
                <a:solidFill>
                  <a:schemeClr val="accent3">
                    <a:lumMod val="75000"/>
                  </a:schemeClr>
                </a:solidFill>
              </a:rPr>
              <a:t>выплачиваемые из бюджета денежные средства,</a:t>
            </a:r>
            <a:r>
              <a:rPr lang="ru-RU" sz="1800" dirty="0"/>
              <a:t> за исключением средств, являющихся источниками финансирования дефицита бюджета.</a:t>
            </a:r>
          </a:p>
          <a:p>
            <a:pPr marL="0" indent="0" algn="just">
              <a:buNone/>
            </a:pPr>
            <a:r>
              <a:rPr lang="ru-RU" sz="1800" dirty="0"/>
              <a:t>   </a:t>
            </a:r>
          </a:p>
          <a:p>
            <a:pPr marL="0" indent="0" algn="just">
              <a:buNone/>
            </a:pPr>
            <a:r>
              <a:rPr lang="ru-RU" sz="1800" dirty="0"/>
              <a:t>   </a:t>
            </a:r>
            <a:r>
              <a:rPr lang="ru-RU" sz="1800" b="1" dirty="0">
                <a:solidFill>
                  <a:schemeClr val="accent3">
                    <a:lumMod val="75000"/>
                  </a:schemeClr>
                </a:solidFill>
              </a:rPr>
              <a:t>Формирование расходов </a:t>
            </a:r>
            <a:r>
              <a:rPr lang="ru-RU" sz="1800" dirty="0">
                <a:solidFill>
                  <a:schemeClr val="accent3">
                    <a:lumMod val="75000"/>
                  </a:schemeClr>
                </a:solidFill>
              </a:rPr>
              <a:t>осуществляется в соответствии с расходными обязательствами, обусловленными установленном законодательством разграничением полномочий, исполнение которых должно происходить в очередном финансовом году за счёт средств соответствующих бюджетов. </a:t>
            </a:r>
            <a:r>
              <a:rPr lang="ru-RU" sz="1800" dirty="0"/>
              <a:t>        </a:t>
            </a:r>
          </a:p>
          <a:p>
            <a:pPr marL="0" indent="0" algn="just">
              <a:buNone/>
            </a:pPr>
            <a:r>
              <a:rPr lang="ru-RU" sz="1800" dirty="0"/>
              <a:t>  </a:t>
            </a:r>
          </a:p>
          <a:p>
            <a:pPr marL="0" indent="0" algn="just">
              <a:buNone/>
            </a:pPr>
            <a:r>
              <a:rPr lang="ru-RU" sz="1800" dirty="0">
                <a:solidFill>
                  <a:schemeClr val="accent3">
                    <a:lumMod val="75000"/>
                  </a:schemeClr>
                </a:solidFill>
              </a:rPr>
              <a:t>   </a:t>
            </a:r>
            <a:r>
              <a:rPr lang="ru-RU" sz="1800" b="1" dirty="0">
                <a:solidFill>
                  <a:schemeClr val="accent3">
                    <a:lumMod val="75000"/>
                  </a:schemeClr>
                </a:solidFill>
                <a:effectLst>
                  <a:outerShdw blurRad="38100" dist="38100" dir="2700000" algn="tl">
                    <a:srgbClr val="000000">
                      <a:alpha val="43137"/>
                    </a:srgbClr>
                  </a:outerShdw>
                </a:effectLst>
              </a:rPr>
              <a:t>Классификация расходов бюджетов </a:t>
            </a:r>
            <a:r>
              <a:rPr lang="ru-RU" sz="1800" dirty="0">
                <a:solidFill>
                  <a:schemeClr val="accent3">
                    <a:lumMod val="75000"/>
                  </a:schemeClr>
                </a:solidFill>
              </a:rPr>
              <a:t>представляет собой группировку расходов бюджетов бюджетной системы Российской Федерации и отражает направление бюджетных средств на выполнение федеральными органами государственной власти (государственными органами), органами государственной власти субъектов Российской Федерации, органами местного самоуправления (муниципальными органами) и органами управления государственных внебюджетных фондов основных функций, решение социально-экономических задач. </a:t>
            </a:r>
          </a:p>
          <a:p>
            <a:pPr marL="0" indent="0" algn="just">
              <a:buNone/>
            </a:pPr>
            <a:r>
              <a:rPr lang="ru-RU" sz="1800" dirty="0">
                <a:solidFill>
                  <a:schemeClr val="accent3">
                    <a:lumMod val="75000"/>
                  </a:schemeClr>
                </a:solidFill>
              </a:rPr>
              <a:t>   </a:t>
            </a:r>
            <a:r>
              <a:rPr lang="ru-RU" sz="1800" dirty="0" err="1">
                <a:solidFill>
                  <a:schemeClr val="accent3">
                    <a:lumMod val="75000"/>
                  </a:schemeClr>
                </a:solidFill>
              </a:rPr>
              <a:t>Cоставление</a:t>
            </a:r>
            <a:r>
              <a:rPr lang="ru-RU" sz="1800" dirty="0">
                <a:solidFill>
                  <a:schemeClr val="accent3">
                    <a:lumMod val="75000"/>
                  </a:schemeClr>
                </a:solidFill>
              </a:rPr>
              <a:t> и исполнение бюджета, составление бюджетной отчетности, обеспечивающей сопоставимость показателей бюджетов бюджетной системы Российской Федерации осуществляется в соответствии с бюджетной классификацией Российской Федерации. </a:t>
            </a:r>
          </a:p>
          <a:p>
            <a:pPr marL="0" indent="0" algn="just">
              <a:buNone/>
            </a:pPr>
            <a:r>
              <a:rPr lang="ru-RU" sz="1800" dirty="0">
                <a:solidFill>
                  <a:schemeClr val="accent3">
                    <a:lumMod val="75000"/>
                  </a:schemeClr>
                </a:solidFill>
              </a:rPr>
              <a:t>   Определение принципов назначения, структуры, порядка формирования и применения кодов бюджетной классификации Российской Федерации, а также присвоение кодов составным частям бюджетной классификации Российской Федерации, которые являются едиными для бюджетов бюджетной системы Российской Федерации, осуществляются Министерством финансов Российской Федерации.</a:t>
            </a:r>
          </a:p>
          <a:p>
            <a:pPr marL="0" indent="0" algn="just">
              <a:buNone/>
            </a:pPr>
            <a:endParaRPr lang="ru-RU" sz="1600" dirty="0"/>
          </a:p>
        </p:txBody>
      </p:sp>
      <p:pic>
        <p:nvPicPr>
          <p:cNvPr id="5" name="Рисунок 4"/>
          <p:cNvPicPr>
            <a:picLocks noChangeAspect="1"/>
          </p:cNvPicPr>
          <p:nvPr/>
        </p:nvPicPr>
        <p:blipFill>
          <a:blip r:embed="rId2">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val="0"/>
              </a:ext>
            </a:extLst>
          </a:blip>
          <a:stretch>
            <a:fillRect/>
          </a:stretch>
        </p:blipFill>
        <p:spPr>
          <a:xfrm>
            <a:off x="7308304" y="116632"/>
            <a:ext cx="1553849" cy="648072"/>
          </a:xfrm>
          <a:prstGeom prst="rect">
            <a:avLst/>
          </a:prstGeom>
        </p:spPr>
      </p:pic>
    </p:spTree>
    <p:extLst>
      <p:ext uri="{BB962C8B-B14F-4D97-AF65-F5344CB8AC3E}">
        <p14:creationId xmlns:p14="http://schemas.microsoft.com/office/powerpoint/2010/main" val="21417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2"/>
            <a:ext cx="8568952" cy="504056"/>
          </a:xfrm>
          <a:solidFill>
            <a:schemeClr val="accent6">
              <a:lumMod val="20000"/>
              <a:lumOff val="80000"/>
            </a:schemeClr>
          </a:solidFill>
        </p:spPr>
        <p:txBody>
          <a:bodyPr>
            <a:normAutofit fontScale="90000"/>
          </a:bodyPr>
          <a:lstStyle/>
          <a:p>
            <a:pPr algn="ctr"/>
            <a:r>
              <a:rPr lang="ru-RU" sz="2800" dirty="0">
                <a:solidFill>
                  <a:schemeClr val="accent3">
                    <a:lumMod val="60000"/>
                    <a:lumOff val="40000"/>
                  </a:schemeClr>
                </a:solidFill>
              </a:rPr>
              <a:t>Формирование расходов бюджета     </a:t>
            </a:r>
          </a:p>
        </p:txBody>
      </p:sp>
      <p:sp>
        <p:nvSpPr>
          <p:cNvPr id="3" name="Объект 2"/>
          <p:cNvSpPr>
            <a:spLocks noGrp="1"/>
          </p:cNvSpPr>
          <p:nvPr>
            <p:ph idx="1"/>
          </p:nvPr>
        </p:nvSpPr>
        <p:spPr>
          <a:xfrm>
            <a:off x="323528" y="620688"/>
            <a:ext cx="8496944" cy="5976664"/>
          </a:xfrm>
          <a:solidFill>
            <a:schemeClr val="tx2">
              <a:lumMod val="10000"/>
              <a:lumOff val="90000"/>
            </a:schemeClr>
          </a:solidFill>
        </p:spPr>
        <p:txBody>
          <a:bodyPr>
            <a:normAutofit fontScale="85000" lnSpcReduction="10000"/>
          </a:bodyPr>
          <a:lstStyle/>
          <a:p>
            <a:pPr marL="0" indent="0" algn="just">
              <a:buNone/>
            </a:pPr>
            <a:r>
              <a:rPr lang="ru-RU" sz="1800" dirty="0">
                <a:solidFill>
                  <a:schemeClr val="accent3">
                    <a:lumMod val="75000"/>
                  </a:schemeClr>
                </a:solidFill>
              </a:rPr>
              <a:t>    </a:t>
            </a:r>
            <a:r>
              <a:rPr lang="ru-RU" sz="1800" b="1" dirty="0">
                <a:solidFill>
                  <a:schemeClr val="accent3">
                    <a:lumMod val="75000"/>
                  </a:schemeClr>
                </a:solidFill>
                <a:effectLst>
                  <a:outerShdw blurRad="38100" dist="38100" dir="2700000" algn="tl">
                    <a:srgbClr val="000000">
                      <a:alpha val="43137"/>
                    </a:srgbClr>
                  </a:outerShdw>
                </a:effectLst>
              </a:rPr>
              <a:t>Формирование расходов бюджета </a:t>
            </a:r>
            <a:r>
              <a:rPr lang="ru-RU" sz="1800" dirty="0">
                <a:solidFill>
                  <a:schemeClr val="accent3">
                    <a:lumMod val="75000"/>
                  </a:schemeClr>
                </a:solidFill>
              </a:rPr>
              <a:t>осуществляется по кодам классификации расходов бюджета.</a:t>
            </a:r>
          </a:p>
          <a:p>
            <a:pPr marL="0" indent="0" algn="just">
              <a:buNone/>
            </a:pPr>
            <a:endParaRPr lang="ru-RU" sz="1800" dirty="0">
              <a:solidFill>
                <a:schemeClr val="accent3">
                  <a:lumMod val="75000"/>
                </a:schemeClr>
              </a:solidFill>
              <a:effectLst>
                <a:outerShdw blurRad="38100" dist="38100" dir="2700000" algn="tl">
                  <a:srgbClr val="000000">
                    <a:alpha val="43137"/>
                  </a:srgbClr>
                </a:outerShdw>
              </a:effectLst>
            </a:endParaRPr>
          </a:p>
          <a:p>
            <a:pPr marL="0" indent="0" algn="just">
              <a:buNone/>
            </a:pPr>
            <a:r>
              <a:rPr lang="ru-RU" sz="1800" dirty="0">
                <a:solidFill>
                  <a:schemeClr val="accent3">
                    <a:lumMod val="75000"/>
                  </a:schemeClr>
                </a:solidFill>
                <a:effectLst>
                  <a:outerShdw blurRad="38100" dist="38100" dir="2700000" algn="tl">
                    <a:srgbClr val="000000">
                      <a:alpha val="43137"/>
                    </a:srgbClr>
                  </a:outerShdw>
                </a:effectLst>
              </a:rPr>
              <a:t> Код классификации расходов бюджета состоит из:</a:t>
            </a:r>
          </a:p>
          <a:p>
            <a:pPr marL="0" indent="0" algn="just">
              <a:buNone/>
            </a:pPr>
            <a:r>
              <a:rPr lang="ru-RU" sz="1800" dirty="0">
                <a:solidFill>
                  <a:schemeClr val="accent3">
                    <a:lumMod val="75000"/>
                  </a:schemeClr>
                </a:solidFill>
              </a:rPr>
              <a:t> 1. кода главного распорядителя бюджетных средств;</a:t>
            </a:r>
          </a:p>
          <a:p>
            <a:pPr marL="0" indent="0" algn="just">
              <a:buNone/>
            </a:pPr>
            <a:r>
              <a:rPr lang="ru-RU" sz="1800" dirty="0">
                <a:solidFill>
                  <a:schemeClr val="accent3">
                    <a:lumMod val="75000"/>
                  </a:schemeClr>
                </a:solidFill>
              </a:rPr>
              <a:t> 2. кода раздела, подраздела, целевой статьи, и вида расходов;</a:t>
            </a:r>
          </a:p>
          <a:p>
            <a:pPr marL="0" indent="0" algn="just">
              <a:buNone/>
            </a:pPr>
            <a:r>
              <a:rPr lang="ru-RU" sz="1800" dirty="0">
                <a:solidFill>
                  <a:schemeClr val="accent3">
                    <a:lumMod val="75000"/>
                  </a:schemeClr>
                </a:solidFill>
              </a:rPr>
              <a:t>     Все расходы бюджета формируются и отражаются в ведомственной структуре расходов бюджета.</a:t>
            </a:r>
          </a:p>
          <a:p>
            <a:pPr marL="0" indent="0" algn="just">
              <a:buNone/>
            </a:pPr>
            <a:r>
              <a:rPr lang="ru-RU" sz="1800" dirty="0">
                <a:solidFill>
                  <a:schemeClr val="accent3">
                    <a:lumMod val="75000"/>
                  </a:schemeClr>
                </a:solidFill>
              </a:rPr>
              <a:t>    </a:t>
            </a:r>
            <a:r>
              <a:rPr lang="ru-RU" sz="1800" dirty="0"/>
              <a:t>Перечень главных распорядителей средств местного бюджета устанавливается  решением о  местном бюджете на соответствующий финансовый год в составе ведомственной структуры расходов.</a:t>
            </a:r>
          </a:p>
          <a:p>
            <a:pPr marL="0" indent="0" algn="just">
              <a:buNone/>
            </a:pPr>
            <a:endParaRPr lang="ru-RU" sz="1800" dirty="0">
              <a:solidFill>
                <a:schemeClr val="accent3">
                  <a:lumMod val="75000"/>
                </a:schemeClr>
              </a:solidFill>
            </a:endParaRPr>
          </a:p>
          <a:p>
            <a:pPr marL="0" indent="0" algn="just">
              <a:buNone/>
            </a:pPr>
            <a:r>
              <a:rPr lang="ru-RU" sz="1800" b="1" dirty="0">
                <a:solidFill>
                  <a:schemeClr val="accent3">
                    <a:lumMod val="75000"/>
                  </a:schemeClr>
                </a:solidFill>
                <a:effectLst>
                  <a:outerShdw blurRad="38100" dist="38100" dir="2700000" algn="tl">
                    <a:srgbClr val="000000">
                      <a:alpha val="43137"/>
                    </a:srgbClr>
                  </a:outerShdw>
                </a:effectLst>
              </a:rPr>
              <a:t>    Ведомственная структура расходов бюджета </a:t>
            </a:r>
            <a:r>
              <a:rPr lang="ru-RU" sz="1800" dirty="0">
                <a:solidFill>
                  <a:schemeClr val="accent3">
                    <a:lumMod val="75000"/>
                  </a:schemeClr>
                </a:solidFill>
              </a:rPr>
              <a:t>- распределение бюджетных ассигнований, предусмотренных законом о бюджете, по главным распорядителям бюджетных средств, разделам, подразделам, целевым статьям, группам (группам и подгруппам) видов расходов бюджетов либо по главным распорядителям бюджетных средств, раз-делам, подразделам и (или) целевым статьям, группам (группам и подгруппам) видов расходов классификации расходов бюджетов.</a:t>
            </a:r>
          </a:p>
          <a:p>
            <a:pPr marL="0" indent="0" algn="just">
              <a:buNone/>
            </a:pPr>
            <a:r>
              <a:rPr lang="ru-RU" sz="1800" dirty="0">
                <a:solidFill>
                  <a:schemeClr val="accent3">
                    <a:lumMod val="75000"/>
                  </a:schemeClr>
                </a:solidFill>
              </a:rPr>
              <a:t>  </a:t>
            </a:r>
          </a:p>
          <a:p>
            <a:pPr marL="0" indent="0" algn="just">
              <a:buNone/>
            </a:pPr>
            <a:r>
              <a:rPr lang="ru-RU" sz="1800" dirty="0">
                <a:solidFill>
                  <a:schemeClr val="accent3">
                    <a:lumMod val="75000"/>
                  </a:schemeClr>
                </a:solidFill>
              </a:rPr>
              <a:t>    В 2017 году применяются перечень и коды подгрупп видов расходов классификации расходов бюджетов, единые для бюджетов бюджетной системы Российской Федерации, согласно положениям Указаний о порядке применения бюджетной классификации Российской Федерации, утвержденным Приказом Минфина России от 01.07.2013 № 65н «Об утверждении Указаний о порядке применения бюджетной классификации Российской Федерации». </a:t>
            </a:r>
          </a:p>
        </p:txBody>
      </p:sp>
      <p:pic>
        <p:nvPicPr>
          <p:cNvPr id="5" name="Рисунок 4"/>
          <p:cNvPicPr>
            <a:picLocks noChangeAspect="1"/>
          </p:cNvPicPr>
          <p:nvPr/>
        </p:nvPicPr>
        <p:blipFill>
          <a:blip r:embed="rId2">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val="0"/>
              </a:ext>
            </a:extLst>
          </a:blip>
          <a:stretch>
            <a:fillRect/>
          </a:stretch>
        </p:blipFill>
        <p:spPr>
          <a:xfrm>
            <a:off x="7812360" y="0"/>
            <a:ext cx="1202193" cy="593068"/>
          </a:xfrm>
          <a:prstGeom prst="rect">
            <a:avLst/>
          </a:prstGeom>
        </p:spPr>
      </p:pic>
    </p:spTree>
    <p:extLst>
      <p:ext uri="{BB962C8B-B14F-4D97-AF65-F5344CB8AC3E}">
        <p14:creationId xmlns:p14="http://schemas.microsoft.com/office/powerpoint/2010/main" val="25724465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2"/>
            <a:ext cx="8568952" cy="648072"/>
          </a:xfrm>
          <a:solidFill>
            <a:schemeClr val="accent6">
              <a:lumMod val="20000"/>
              <a:lumOff val="80000"/>
            </a:schemeClr>
          </a:solidFill>
        </p:spPr>
        <p:txBody>
          <a:bodyPr>
            <a:noAutofit/>
          </a:bodyPr>
          <a:lstStyle/>
          <a:p>
            <a:pPr algn="ctr"/>
            <a:r>
              <a:rPr lang="ru-RU" sz="1600" dirty="0"/>
              <a:t>   </a:t>
            </a:r>
            <a:r>
              <a:rPr lang="ru-RU" sz="1800" dirty="0">
                <a:solidFill>
                  <a:schemeClr val="accent3">
                    <a:lumMod val="60000"/>
                    <a:lumOff val="40000"/>
                  </a:schemeClr>
                </a:solidFill>
              </a:rPr>
              <a:t>Расходы бюджета муниципального образования </a:t>
            </a:r>
            <a:r>
              <a:rPr lang="ru-RU" sz="1800" dirty="0" err="1">
                <a:solidFill>
                  <a:schemeClr val="accent3">
                    <a:lumMod val="60000"/>
                    <a:lumOff val="40000"/>
                  </a:schemeClr>
                </a:solidFill>
              </a:rPr>
              <a:t>г.Петергоф</a:t>
            </a:r>
            <a:r>
              <a:rPr lang="ru-RU" sz="1800" dirty="0">
                <a:solidFill>
                  <a:schemeClr val="accent3">
                    <a:lumMod val="60000"/>
                    <a:lumOff val="40000"/>
                  </a:schemeClr>
                </a:solidFill>
              </a:rPr>
              <a:t> на 2017 год  </a:t>
            </a:r>
          </a:p>
        </p:txBody>
      </p:sp>
      <p:sp>
        <p:nvSpPr>
          <p:cNvPr id="3" name="Объект 2"/>
          <p:cNvSpPr>
            <a:spLocks noGrp="1"/>
          </p:cNvSpPr>
          <p:nvPr>
            <p:ph idx="1"/>
          </p:nvPr>
        </p:nvSpPr>
        <p:spPr>
          <a:xfrm>
            <a:off x="323528" y="764704"/>
            <a:ext cx="8496944" cy="5832648"/>
          </a:xfrm>
          <a:solidFill>
            <a:schemeClr val="tx2">
              <a:lumMod val="10000"/>
              <a:lumOff val="90000"/>
            </a:schemeClr>
          </a:solidFill>
        </p:spPr>
        <p:txBody>
          <a:bodyPr>
            <a:normAutofit/>
          </a:bodyPr>
          <a:lstStyle/>
          <a:p>
            <a:pPr marL="0" indent="0" algn="just">
              <a:buNone/>
            </a:pPr>
            <a:r>
              <a:rPr lang="ru-RU" sz="1800" dirty="0">
                <a:solidFill>
                  <a:schemeClr val="accent3">
                    <a:lumMod val="75000"/>
                  </a:schemeClr>
                </a:solidFill>
              </a:rPr>
              <a:t>    </a:t>
            </a:r>
            <a:r>
              <a:rPr lang="ru-RU" sz="1800" b="1" dirty="0">
                <a:solidFill>
                  <a:schemeClr val="accent3">
                    <a:lumMod val="75000"/>
                  </a:schemeClr>
                </a:solidFill>
                <a:effectLst>
                  <a:outerShdw blurRad="38100" dist="38100" dir="2700000" algn="tl">
                    <a:srgbClr val="000000">
                      <a:alpha val="43137"/>
                    </a:srgbClr>
                  </a:outerShdw>
                </a:effectLst>
              </a:rPr>
              <a:t> </a:t>
            </a:r>
            <a:endParaRPr lang="ru-RU" sz="1800" dirty="0">
              <a:solidFill>
                <a:schemeClr val="accent3">
                  <a:lumMod val="75000"/>
                </a:schemeClr>
              </a:solidFill>
            </a:endParaRPr>
          </a:p>
          <a:p>
            <a:pPr marL="0" indent="0" algn="just">
              <a:buNone/>
            </a:pPr>
            <a:r>
              <a:rPr lang="ru-RU" sz="1800" dirty="0">
                <a:solidFill>
                  <a:schemeClr val="accent3">
                    <a:lumMod val="75000"/>
                  </a:schemeClr>
                </a:solidFill>
              </a:rPr>
              <a:t>     </a:t>
            </a:r>
          </a:p>
          <a:p>
            <a:pPr marL="0" indent="0" algn="just">
              <a:buNone/>
            </a:pPr>
            <a:r>
              <a:rPr lang="ru-RU" sz="1800" b="1" dirty="0">
                <a:solidFill>
                  <a:schemeClr val="accent3">
                    <a:lumMod val="75000"/>
                  </a:schemeClr>
                </a:solidFill>
                <a:effectLst>
                  <a:outerShdw blurRad="38100" dist="38100" dir="2700000" algn="tl">
                    <a:srgbClr val="000000">
                      <a:alpha val="43137"/>
                    </a:srgbClr>
                  </a:outerShdw>
                </a:effectLst>
              </a:rPr>
              <a:t>     </a:t>
            </a:r>
            <a:endParaRPr lang="ru-RU" sz="1800" dirty="0">
              <a:solidFill>
                <a:schemeClr val="accent3">
                  <a:lumMod val="75000"/>
                </a:schemeClr>
              </a:solidFill>
            </a:endParaRPr>
          </a:p>
          <a:p>
            <a:pPr marL="0" indent="0" algn="just">
              <a:buNone/>
            </a:pPr>
            <a:r>
              <a:rPr lang="ru-RU" sz="1800" dirty="0">
                <a:solidFill>
                  <a:schemeClr val="accent3">
                    <a:lumMod val="75000"/>
                  </a:schemeClr>
                </a:solidFill>
              </a:rPr>
              <a:t>  </a:t>
            </a:r>
          </a:p>
          <a:p>
            <a:pPr marL="0" indent="0" algn="just">
              <a:buNone/>
            </a:pPr>
            <a:r>
              <a:rPr lang="ru-RU" sz="1800" dirty="0">
                <a:solidFill>
                  <a:schemeClr val="accent3">
                    <a:lumMod val="75000"/>
                  </a:schemeClr>
                </a:solidFill>
              </a:rPr>
              <a:t> </a:t>
            </a:r>
          </a:p>
        </p:txBody>
      </p:sp>
      <p:graphicFrame>
        <p:nvGraphicFramePr>
          <p:cNvPr id="4" name="Диаграмма 3"/>
          <p:cNvGraphicFramePr/>
          <p:nvPr>
            <p:extLst>
              <p:ext uri="{D42A27DB-BD31-4B8C-83A1-F6EECF244321}">
                <p14:modId xmlns:p14="http://schemas.microsoft.com/office/powerpoint/2010/main" val="3755678474"/>
              </p:ext>
            </p:extLst>
          </p:nvPr>
        </p:nvGraphicFramePr>
        <p:xfrm>
          <a:off x="107504" y="894846"/>
          <a:ext cx="8784976" cy="56886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504111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2"/>
            <a:ext cx="8568952" cy="432048"/>
          </a:xfrm>
          <a:solidFill>
            <a:schemeClr val="accent6">
              <a:lumMod val="20000"/>
              <a:lumOff val="80000"/>
            </a:schemeClr>
          </a:solidFill>
        </p:spPr>
        <p:txBody>
          <a:bodyPr>
            <a:normAutofit/>
          </a:bodyPr>
          <a:lstStyle/>
          <a:p>
            <a:pPr algn="ctr"/>
            <a:r>
              <a:rPr lang="ru-RU" sz="1600" dirty="0">
                <a:solidFill>
                  <a:schemeClr val="accent3">
                    <a:lumMod val="60000"/>
                    <a:lumOff val="40000"/>
                  </a:schemeClr>
                </a:solidFill>
              </a:rPr>
              <a:t> Расходы бюджета   </a:t>
            </a:r>
          </a:p>
        </p:txBody>
      </p:sp>
      <p:sp>
        <p:nvSpPr>
          <p:cNvPr id="3" name="Объект 2"/>
          <p:cNvSpPr>
            <a:spLocks noGrp="1"/>
          </p:cNvSpPr>
          <p:nvPr>
            <p:ph idx="1"/>
          </p:nvPr>
        </p:nvSpPr>
        <p:spPr>
          <a:xfrm>
            <a:off x="323528" y="548680"/>
            <a:ext cx="8496944" cy="6048672"/>
          </a:xfrm>
          <a:solidFill>
            <a:schemeClr val="tx2">
              <a:lumMod val="10000"/>
              <a:lumOff val="90000"/>
            </a:schemeClr>
          </a:solidFill>
        </p:spPr>
        <p:txBody>
          <a:bodyPr>
            <a:normAutofit/>
          </a:bodyPr>
          <a:lstStyle/>
          <a:p>
            <a:pPr marL="0" indent="0" algn="just">
              <a:buNone/>
            </a:pPr>
            <a:r>
              <a:rPr lang="ru-RU" sz="1800" dirty="0"/>
              <a:t>      </a:t>
            </a:r>
            <a:r>
              <a:rPr lang="ru-RU" sz="1800" dirty="0">
                <a:solidFill>
                  <a:schemeClr val="accent3">
                    <a:lumMod val="75000"/>
                  </a:schemeClr>
                </a:solidFill>
              </a:rPr>
              <a:t>При формировании расходов бюджета МО г. Петергоф на 2017 год местная администрация МО г. Петергоф руководствовалась принципами включения в расходную часть бюджета расходов исключительно в рамках решения вопросов местного значения, отнесённых к ведению муниципальных образований Законом Санкт-Петербурга от 23 сентября 2009 года № 420-79 «Об организации местного самоуправления в Санкт-Петербурге», а также расходов на осуществление органами местного самоуправления отдельных государственных полномочий, переданных ОМС в установленном законодательством Санкт-Петербурга порядке.</a:t>
            </a:r>
          </a:p>
          <a:p>
            <a:pPr marL="0" indent="0" algn="just">
              <a:buNone/>
            </a:pPr>
            <a:r>
              <a:rPr lang="ru-RU" sz="1800" dirty="0">
                <a:solidFill>
                  <a:schemeClr val="accent3">
                    <a:lumMod val="75000"/>
                  </a:schemeClr>
                </a:solidFill>
              </a:rPr>
              <a:t>     При формировании проекта бюджета МО </a:t>
            </a:r>
            <a:r>
              <a:rPr lang="ru-RU" sz="1800" dirty="0" err="1">
                <a:solidFill>
                  <a:schemeClr val="accent3">
                    <a:lumMod val="75000"/>
                  </a:schemeClr>
                </a:solidFill>
              </a:rPr>
              <a:t>г.Петергоф</a:t>
            </a:r>
            <a:r>
              <a:rPr lang="ru-RU" sz="1800" dirty="0">
                <a:solidFill>
                  <a:schemeClr val="accent3">
                    <a:lumMod val="75000"/>
                  </a:schemeClr>
                </a:solidFill>
              </a:rPr>
              <a:t> на 2017 год учитывались следующие показатели: индекс роста потребительских цен (107,7%), численность населения МО </a:t>
            </a:r>
            <a:r>
              <a:rPr lang="ru-RU" sz="1800" dirty="0" err="1">
                <a:solidFill>
                  <a:schemeClr val="accent3">
                    <a:lumMod val="75000"/>
                  </a:schemeClr>
                </a:solidFill>
              </a:rPr>
              <a:t>г.Петергоф</a:t>
            </a:r>
            <a:r>
              <a:rPr lang="ru-RU" sz="1800" dirty="0">
                <a:solidFill>
                  <a:schemeClr val="accent3">
                    <a:lumMod val="75000"/>
                  </a:schemeClr>
                </a:solidFill>
              </a:rPr>
              <a:t> – 78457 человек (в 2016 г.- 76827 человек), численность жителей частного сектора по данным СПб ГКУ «Жилищное агентство </a:t>
            </a:r>
            <a:r>
              <a:rPr lang="ru-RU" sz="1800" dirty="0" err="1">
                <a:solidFill>
                  <a:schemeClr val="accent3">
                    <a:lumMod val="75000"/>
                  </a:schemeClr>
                </a:solidFill>
              </a:rPr>
              <a:t>Петродворцового</a:t>
            </a:r>
            <a:r>
              <a:rPr lang="ru-RU" sz="1800" dirty="0">
                <a:solidFill>
                  <a:schemeClr val="accent3">
                    <a:lumMod val="75000"/>
                  </a:schemeClr>
                </a:solidFill>
              </a:rPr>
              <a:t> района Санкт-Петербурга»  на 2017 год - 3905 человек (2016 год – 3886 человек).</a:t>
            </a:r>
          </a:p>
          <a:p>
            <a:pPr marL="0" indent="0" algn="just">
              <a:buNone/>
            </a:pPr>
            <a:r>
              <a:rPr lang="ru-RU" sz="1800" dirty="0">
                <a:solidFill>
                  <a:schemeClr val="accent3">
                    <a:lumMod val="75000"/>
                  </a:schemeClr>
                </a:solidFill>
              </a:rPr>
              <a:t>      </a:t>
            </a:r>
          </a:p>
        </p:txBody>
      </p:sp>
      <p:pic>
        <p:nvPicPr>
          <p:cNvPr id="4" name="Рисунок 3"/>
          <p:cNvPicPr>
            <a:picLocks noChangeAspect="1"/>
          </p:cNvPicPr>
          <p:nvPr/>
        </p:nvPicPr>
        <p:blipFill>
          <a:blip r:embed="rId2" cstate="print">
            <a:duotone>
              <a:schemeClr val="accent3">
                <a:shade val="45000"/>
                <a:satMod val="135000"/>
              </a:schemeClr>
              <a:prstClr val="white"/>
            </a:duotone>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7524328" y="32449"/>
            <a:ext cx="1336335" cy="588239"/>
          </a:xfrm>
          <a:prstGeom prst="rect">
            <a:avLst/>
          </a:prstGeom>
        </p:spPr>
      </p:pic>
    </p:spTree>
    <p:extLst>
      <p:ext uri="{BB962C8B-B14F-4D97-AF65-F5344CB8AC3E}">
        <p14:creationId xmlns:p14="http://schemas.microsoft.com/office/powerpoint/2010/main" val="42547761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2"/>
            <a:ext cx="8568952" cy="576064"/>
          </a:xfrm>
          <a:solidFill>
            <a:schemeClr val="accent6">
              <a:lumMod val="20000"/>
              <a:lumOff val="80000"/>
            </a:schemeClr>
          </a:solidFill>
        </p:spPr>
        <p:txBody>
          <a:bodyPr>
            <a:normAutofit fontScale="90000"/>
          </a:bodyPr>
          <a:lstStyle/>
          <a:p>
            <a:pPr algn="ctr"/>
            <a:r>
              <a:rPr lang="ru-RU" sz="2800" dirty="0">
                <a:solidFill>
                  <a:schemeClr val="accent3">
                    <a:lumMod val="60000"/>
                    <a:lumOff val="40000"/>
                  </a:schemeClr>
                </a:solidFill>
              </a:rPr>
              <a:t> </a:t>
            </a:r>
            <a:r>
              <a:rPr lang="ru-RU" sz="1800" dirty="0">
                <a:solidFill>
                  <a:schemeClr val="accent3">
                    <a:lumMod val="60000"/>
                    <a:lumOff val="40000"/>
                  </a:schemeClr>
                </a:solidFill>
              </a:rPr>
              <a:t>Показатели расходов бюджета муниципального образования </a:t>
            </a:r>
            <a:r>
              <a:rPr lang="ru-RU" sz="1800" dirty="0" err="1">
                <a:solidFill>
                  <a:schemeClr val="accent3">
                    <a:lumMod val="60000"/>
                    <a:lumOff val="40000"/>
                  </a:schemeClr>
                </a:solidFill>
              </a:rPr>
              <a:t>г.Петергоф</a:t>
            </a:r>
            <a:r>
              <a:rPr lang="ru-RU" sz="1800" dirty="0">
                <a:solidFill>
                  <a:schemeClr val="accent3">
                    <a:lumMod val="60000"/>
                    <a:lumOff val="40000"/>
                  </a:schemeClr>
                </a:solidFill>
              </a:rPr>
              <a:t>    </a:t>
            </a:r>
            <a:r>
              <a:rPr lang="ru-RU" sz="1800" b="0" dirty="0">
                <a:solidFill>
                  <a:schemeClr val="accent3">
                    <a:lumMod val="60000"/>
                    <a:lumOff val="40000"/>
                  </a:schemeClr>
                </a:solidFill>
                <a:effectLst/>
              </a:rPr>
              <a:t> </a:t>
            </a:r>
          </a:p>
        </p:txBody>
      </p:sp>
      <p:sp>
        <p:nvSpPr>
          <p:cNvPr id="3" name="Объект 2"/>
          <p:cNvSpPr>
            <a:spLocks noGrp="1"/>
          </p:cNvSpPr>
          <p:nvPr>
            <p:ph idx="1"/>
          </p:nvPr>
        </p:nvSpPr>
        <p:spPr>
          <a:xfrm>
            <a:off x="323528" y="692696"/>
            <a:ext cx="8496944" cy="5904656"/>
          </a:xfrm>
          <a:solidFill>
            <a:schemeClr val="tx2">
              <a:lumMod val="10000"/>
              <a:lumOff val="90000"/>
            </a:schemeClr>
          </a:solidFill>
        </p:spPr>
        <p:txBody>
          <a:bodyPr>
            <a:normAutofit/>
          </a:bodyPr>
          <a:lstStyle/>
          <a:p>
            <a:pPr marL="0" indent="0" algn="just">
              <a:buNone/>
            </a:pPr>
            <a:r>
              <a:rPr lang="ru-RU" sz="1800" dirty="0"/>
              <a:t>      </a:t>
            </a:r>
            <a:r>
              <a:rPr lang="ru-RU" sz="1800" dirty="0">
                <a:solidFill>
                  <a:schemeClr val="accent3">
                    <a:lumMod val="75000"/>
                  </a:schemeClr>
                </a:solidFill>
              </a:rPr>
              <a:t> </a:t>
            </a:r>
          </a:p>
        </p:txBody>
      </p:sp>
      <p:graphicFrame>
        <p:nvGraphicFramePr>
          <p:cNvPr id="4" name="Таблица 3"/>
          <p:cNvGraphicFramePr>
            <a:graphicFrameLocks noGrp="1"/>
          </p:cNvGraphicFramePr>
          <p:nvPr>
            <p:extLst>
              <p:ext uri="{D42A27DB-BD31-4B8C-83A1-F6EECF244321}">
                <p14:modId xmlns:p14="http://schemas.microsoft.com/office/powerpoint/2010/main" val="323982530"/>
              </p:ext>
            </p:extLst>
          </p:nvPr>
        </p:nvGraphicFramePr>
        <p:xfrm>
          <a:off x="323528" y="683568"/>
          <a:ext cx="8712968" cy="6148104"/>
        </p:xfrm>
        <a:graphic>
          <a:graphicData uri="http://schemas.openxmlformats.org/drawingml/2006/table">
            <a:tbl>
              <a:tblPr firstRow="1" bandRow="1">
                <a:tableStyleId>{F5AB1C69-6EDB-4FF4-983F-18BD219EF322}</a:tableStyleId>
              </a:tblPr>
              <a:tblGrid>
                <a:gridCol w="3441257">
                  <a:extLst>
                    <a:ext uri="{9D8B030D-6E8A-4147-A177-3AD203B41FA5}">
                      <a16:colId xmlns:a16="http://schemas.microsoft.com/office/drawing/2014/main" val="20000"/>
                    </a:ext>
                  </a:extLst>
                </a:gridCol>
                <a:gridCol w="1464364">
                  <a:extLst>
                    <a:ext uri="{9D8B030D-6E8A-4147-A177-3AD203B41FA5}">
                      <a16:colId xmlns:a16="http://schemas.microsoft.com/office/drawing/2014/main" val="20001"/>
                    </a:ext>
                  </a:extLst>
                </a:gridCol>
                <a:gridCol w="1244710">
                  <a:extLst>
                    <a:ext uri="{9D8B030D-6E8A-4147-A177-3AD203B41FA5}">
                      <a16:colId xmlns:a16="http://schemas.microsoft.com/office/drawing/2014/main" val="20002"/>
                    </a:ext>
                  </a:extLst>
                </a:gridCol>
                <a:gridCol w="1266493">
                  <a:extLst>
                    <a:ext uri="{9D8B030D-6E8A-4147-A177-3AD203B41FA5}">
                      <a16:colId xmlns:a16="http://schemas.microsoft.com/office/drawing/2014/main" val="20003"/>
                    </a:ext>
                  </a:extLst>
                </a:gridCol>
                <a:gridCol w="1296144">
                  <a:extLst>
                    <a:ext uri="{9D8B030D-6E8A-4147-A177-3AD203B41FA5}">
                      <a16:colId xmlns:a16="http://schemas.microsoft.com/office/drawing/2014/main" val="20004"/>
                    </a:ext>
                  </a:extLst>
                </a:gridCol>
              </a:tblGrid>
              <a:tr h="242812">
                <a:tc rowSpan="2">
                  <a:txBody>
                    <a:bodyPr/>
                    <a:lstStyle/>
                    <a:p>
                      <a:pPr algn="ctr"/>
                      <a:r>
                        <a:rPr lang="ru-RU" sz="1400" b="0" dirty="0">
                          <a:solidFill>
                            <a:schemeClr val="accent3">
                              <a:lumMod val="75000"/>
                            </a:schemeClr>
                          </a:solidFill>
                        </a:rPr>
                        <a:t>Наименование</a:t>
                      </a:r>
                      <a:r>
                        <a:rPr lang="ru-RU" sz="1400" b="0" baseline="0" dirty="0">
                          <a:solidFill>
                            <a:schemeClr val="accent3">
                              <a:lumMod val="75000"/>
                            </a:schemeClr>
                          </a:solidFill>
                        </a:rPr>
                        <a:t> расходов</a:t>
                      </a:r>
                    </a:p>
                    <a:p>
                      <a:pPr algn="ctr"/>
                      <a:r>
                        <a:rPr lang="ru-RU" sz="1400" b="0" baseline="0" dirty="0">
                          <a:solidFill>
                            <a:schemeClr val="accent3">
                              <a:lumMod val="75000"/>
                            </a:schemeClr>
                          </a:solidFill>
                        </a:rPr>
                        <a:t>по разделам</a:t>
                      </a:r>
                      <a:endParaRPr lang="ru-RU" sz="1400" b="0" dirty="0">
                        <a:solidFill>
                          <a:schemeClr val="accent3">
                            <a:lumMod val="75000"/>
                          </a:schemeClr>
                        </a:solidFill>
                      </a:endParaRPr>
                    </a:p>
                  </a:txBody>
                  <a:tcPr>
                    <a:solidFill>
                      <a:schemeClr val="accent3">
                        <a:lumMod val="20000"/>
                        <a:lumOff val="80000"/>
                      </a:schemeClr>
                    </a:solidFill>
                  </a:tcPr>
                </a:tc>
                <a:tc gridSpan="2">
                  <a:txBody>
                    <a:bodyPr/>
                    <a:lstStyle/>
                    <a:p>
                      <a:pPr algn="ctr"/>
                      <a:r>
                        <a:rPr lang="ru-RU" sz="1000" b="0" dirty="0">
                          <a:solidFill>
                            <a:schemeClr val="accent3">
                              <a:lumMod val="75000"/>
                            </a:schemeClr>
                          </a:solidFill>
                        </a:rPr>
                        <a:t>2016</a:t>
                      </a:r>
                      <a:r>
                        <a:rPr lang="ru-RU" sz="1000" b="0" baseline="0" dirty="0">
                          <a:solidFill>
                            <a:schemeClr val="accent3">
                              <a:lumMod val="75000"/>
                            </a:schemeClr>
                          </a:solidFill>
                        </a:rPr>
                        <a:t> </a:t>
                      </a:r>
                      <a:r>
                        <a:rPr lang="ru-RU" sz="1000" b="0" dirty="0">
                          <a:solidFill>
                            <a:schemeClr val="accent3">
                              <a:lumMod val="75000"/>
                            </a:schemeClr>
                          </a:solidFill>
                        </a:rPr>
                        <a:t>год</a:t>
                      </a:r>
                    </a:p>
                  </a:txBody>
                  <a:tcPr>
                    <a:lnB w="1270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endParaRPr lang="ru-RU" dirty="0"/>
                    </a:p>
                  </a:txBody>
                  <a:tcPr>
                    <a:lnB w="12700" cap="flat" cmpd="sng" algn="ctr">
                      <a:solidFill>
                        <a:schemeClr val="tx1"/>
                      </a:solidFill>
                      <a:prstDash val="solid"/>
                      <a:round/>
                      <a:headEnd type="none" w="med" len="med"/>
                      <a:tailEnd type="none" w="med" len="med"/>
                    </a:lnB>
                    <a:solidFill>
                      <a:schemeClr val="accent3">
                        <a:lumMod val="20000"/>
                        <a:lumOff val="80000"/>
                      </a:schemeClr>
                    </a:solidFill>
                  </a:tcPr>
                </a:tc>
                <a:tc gridSpan="2">
                  <a:txBody>
                    <a:bodyPr/>
                    <a:lstStyle/>
                    <a:p>
                      <a:pPr algn="ctr"/>
                      <a:r>
                        <a:rPr lang="ru-RU" sz="1000" b="0" dirty="0">
                          <a:solidFill>
                            <a:schemeClr val="accent3">
                              <a:lumMod val="75000"/>
                            </a:schemeClr>
                          </a:solidFill>
                          <a:effectLst/>
                        </a:rPr>
                        <a:t>2017 год (проект)</a:t>
                      </a:r>
                    </a:p>
                  </a:txBody>
                  <a:tcPr>
                    <a:lnB w="1270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endParaRPr lang="ru-RU" dirty="0"/>
                    </a:p>
                  </a:txBody>
                  <a:tcPr>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0"/>
                  </a:ext>
                </a:extLst>
              </a:tr>
              <a:tr h="500799">
                <a:tc vMerge="1">
                  <a:txBody>
                    <a:bodyPr/>
                    <a:lstStyle/>
                    <a:p>
                      <a:endParaRPr lang="ru-RU"/>
                    </a:p>
                  </a:txBody>
                  <a:tcPr/>
                </a:tc>
                <a:tc>
                  <a:txBody>
                    <a:bodyPr/>
                    <a:lstStyle/>
                    <a:p>
                      <a:pPr algn="ctr"/>
                      <a:r>
                        <a:rPr lang="ru-RU" sz="900" dirty="0"/>
                        <a:t>Всего план расходов бюджета</a:t>
                      </a:r>
                    </a:p>
                    <a:p>
                      <a:pPr algn="ctr"/>
                      <a:r>
                        <a:rPr lang="ru-RU" sz="900" dirty="0"/>
                        <a:t>по состоянию на 01.10.2016 (</a:t>
                      </a:r>
                      <a:r>
                        <a:rPr lang="ru-RU" sz="900" dirty="0" err="1"/>
                        <a:t>тыс.руб</a:t>
                      </a:r>
                      <a:r>
                        <a:rPr lang="ru-RU" sz="900" dirty="0"/>
                        <a:t>.)</a:t>
                      </a:r>
                    </a:p>
                  </a:txBody>
                  <a:tcPr>
                    <a:lnT w="12700" cap="flat" cmpd="sng" algn="ctr">
                      <a:solidFill>
                        <a:schemeClr val="tx1"/>
                      </a:solidFill>
                      <a:prstDash val="solid"/>
                      <a:round/>
                      <a:headEnd type="none" w="med" len="med"/>
                      <a:tailEnd type="none" w="med" len="med"/>
                    </a:lnT>
                    <a:solidFill>
                      <a:schemeClr val="accent3">
                        <a:lumMod val="20000"/>
                        <a:lumOff val="80000"/>
                      </a:schemeClr>
                    </a:solidFill>
                  </a:tcPr>
                </a:tc>
                <a:tc>
                  <a:txBody>
                    <a:bodyPr/>
                    <a:lstStyle/>
                    <a:p>
                      <a:pPr algn="ctr"/>
                      <a:r>
                        <a:rPr lang="ru-RU" sz="900" dirty="0"/>
                        <a:t>Всего расходов в</a:t>
                      </a:r>
                      <a:r>
                        <a:rPr lang="ru-RU" sz="900" baseline="0" dirty="0"/>
                        <a:t> расчёте на одного жителя МО (руб.)</a:t>
                      </a:r>
                      <a:endParaRPr lang="ru-RU" sz="900" dirty="0"/>
                    </a:p>
                  </a:txBody>
                  <a:tcPr>
                    <a:lnT w="12700" cap="flat" cmpd="sng" algn="ctr">
                      <a:solidFill>
                        <a:schemeClr val="tx1"/>
                      </a:solidFill>
                      <a:prstDash val="solid"/>
                      <a:round/>
                      <a:headEnd type="none" w="med" len="med"/>
                      <a:tailEnd type="none" w="med" len="med"/>
                    </a:lnT>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dirty="0"/>
                        <a:t>Всего расходов бюджета</a:t>
                      </a:r>
                    </a:p>
                    <a:p>
                      <a:pPr marL="0" marR="0" indent="0" algn="ctr" defTabSz="914400" rtl="0" eaLnBrk="1" fontAlgn="auto" latinLnBrk="0" hangingPunct="1">
                        <a:lnSpc>
                          <a:spcPct val="100000"/>
                        </a:lnSpc>
                        <a:spcBef>
                          <a:spcPts val="0"/>
                        </a:spcBef>
                        <a:spcAft>
                          <a:spcPts val="0"/>
                        </a:spcAft>
                        <a:buClrTx/>
                        <a:buSzTx/>
                        <a:buFontTx/>
                        <a:buNone/>
                        <a:tabLst/>
                        <a:defRPr/>
                      </a:pPr>
                      <a:r>
                        <a:rPr lang="ru-RU" sz="900" dirty="0"/>
                        <a:t>(</a:t>
                      </a:r>
                      <a:r>
                        <a:rPr lang="ru-RU" sz="900" dirty="0" err="1"/>
                        <a:t>тыс.руб</a:t>
                      </a:r>
                      <a:r>
                        <a:rPr lang="ru-RU" sz="900" dirty="0"/>
                        <a:t>.)</a:t>
                      </a:r>
                    </a:p>
                  </a:txBody>
                  <a:tcPr>
                    <a:lnT w="12700" cap="flat" cmpd="sng" algn="ctr">
                      <a:solidFill>
                        <a:schemeClr val="tx1"/>
                      </a:solidFill>
                      <a:prstDash val="solid"/>
                      <a:round/>
                      <a:headEnd type="none" w="med" len="med"/>
                      <a:tailEnd type="none" w="med" len="med"/>
                    </a:lnT>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dirty="0"/>
                        <a:t>Всего расходов в</a:t>
                      </a:r>
                      <a:r>
                        <a:rPr lang="ru-RU" sz="900" baseline="0" dirty="0"/>
                        <a:t> расчёте на одного жителя МО</a:t>
                      </a:r>
                    </a:p>
                    <a:p>
                      <a:pPr marL="0" marR="0" indent="0" algn="ctr" defTabSz="914400" rtl="0" eaLnBrk="1" fontAlgn="auto" latinLnBrk="0" hangingPunct="1">
                        <a:lnSpc>
                          <a:spcPct val="100000"/>
                        </a:lnSpc>
                        <a:spcBef>
                          <a:spcPts val="0"/>
                        </a:spcBef>
                        <a:spcAft>
                          <a:spcPts val="0"/>
                        </a:spcAft>
                        <a:buClrTx/>
                        <a:buSzTx/>
                        <a:buFontTx/>
                        <a:buNone/>
                        <a:tabLst/>
                        <a:defRPr/>
                      </a:pPr>
                      <a:r>
                        <a:rPr lang="ru-RU" sz="900" baseline="0" dirty="0"/>
                        <a:t>(руб.)</a:t>
                      </a:r>
                      <a:endParaRPr lang="ru-RU" sz="900" dirty="0"/>
                    </a:p>
                  </a:txBody>
                  <a:tcPr>
                    <a:lnT w="12700" cap="flat" cmpd="sng" algn="ctr">
                      <a:solidFill>
                        <a:schemeClr val="tx1"/>
                      </a:solidFill>
                      <a:prstDash val="solid"/>
                      <a:round/>
                      <a:headEnd type="none" w="med" len="med"/>
                      <a:tailEnd type="none" w="med" len="med"/>
                    </a:lnT>
                    <a:solidFill>
                      <a:schemeClr val="accent3">
                        <a:lumMod val="20000"/>
                        <a:lumOff val="80000"/>
                      </a:schemeClr>
                    </a:solidFill>
                  </a:tcPr>
                </a:tc>
                <a:extLst>
                  <a:ext uri="{0D108BD9-81ED-4DB2-BD59-A6C34878D82A}">
                    <a16:rowId xmlns:a16="http://schemas.microsoft.com/office/drawing/2014/main" val="10001"/>
                  </a:ext>
                </a:extLst>
              </a:tr>
              <a:tr h="500097">
                <a:tc>
                  <a:txBody>
                    <a:bodyPr/>
                    <a:lstStyle/>
                    <a:p>
                      <a:r>
                        <a:rPr lang="ru-RU" sz="1500" dirty="0">
                          <a:solidFill>
                            <a:schemeClr val="accent3">
                              <a:lumMod val="75000"/>
                            </a:schemeClr>
                          </a:solidFill>
                        </a:rPr>
                        <a:t>общегосударственные вопросы</a:t>
                      </a:r>
                    </a:p>
                  </a:txBody>
                  <a:tcPr/>
                </a:tc>
                <a:tc>
                  <a:txBody>
                    <a:bodyPr/>
                    <a:lstStyle/>
                    <a:p>
                      <a:r>
                        <a:rPr lang="ru-RU" sz="1500" dirty="0">
                          <a:solidFill>
                            <a:schemeClr val="accent3">
                              <a:lumMod val="75000"/>
                            </a:schemeClr>
                          </a:solidFill>
                        </a:rPr>
                        <a:t> 38380,2</a:t>
                      </a:r>
                    </a:p>
                  </a:txBody>
                  <a:tcPr/>
                </a:tc>
                <a:tc>
                  <a:txBody>
                    <a:bodyPr/>
                    <a:lstStyle/>
                    <a:p>
                      <a:r>
                        <a:rPr lang="ru-RU" sz="1500" dirty="0">
                          <a:solidFill>
                            <a:srgbClr val="FF0000"/>
                          </a:solidFill>
                        </a:rPr>
                        <a:t> </a:t>
                      </a:r>
                      <a:r>
                        <a:rPr lang="ru-RU" sz="1500" dirty="0">
                          <a:solidFill>
                            <a:schemeClr val="accent3">
                              <a:lumMod val="75000"/>
                            </a:schemeClr>
                          </a:solidFill>
                        </a:rPr>
                        <a:t>489,19</a:t>
                      </a:r>
                    </a:p>
                  </a:txBody>
                  <a:tcPr/>
                </a:tc>
                <a:tc>
                  <a:txBody>
                    <a:bodyPr/>
                    <a:lstStyle/>
                    <a:p>
                      <a:r>
                        <a:rPr lang="ru-RU" sz="1500" dirty="0">
                          <a:solidFill>
                            <a:schemeClr val="accent3">
                              <a:lumMod val="75000"/>
                            </a:schemeClr>
                          </a:solidFill>
                        </a:rPr>
                        <a:t>41894,0</a:t>
                      </a:r>
                    </a:p>
                  </a:txBody>
                  <a:tcPr/>
                </a:tc>
                <a:tc>
                  <a:txBody>
                    <a:bodyPr/>
                    <a:lstStyle/>
                    <a:p>
                      <a:r>
                        <a:rPr lang="ru-RU" sz="1500" dirty="0">
                          <a:solidFill>
                            <a:schemeClr val="accent3">
                              <a:lumMod val="75000"/>
                            </a:schemeClr>
                          </a:solidFill>
                        </a:rPr>
                        <a:t> 533,97</a:t>
                      </a:r>
                    </a:p>
                  </a:txBody>
                  <a:tcPr/>
                </a:tc>
                <a:extLst>
                  <a:ext uri="{0D108BD9-81ED-4DB2-BD59-A6C34878D82A}">
                    <a16:rowId xmlns:a16="http://schemas.microsoft.com/office/drawing/2014/main" val="10002"/>
                  </a:ext>
                </a:extLst>
              </a:tr>
              <a:tr h="773962">
                <a:tc>
                  <a:txBody>
                    <a:bodyPr/>
                    <a:lstStyle/>
                    <a:p>
                      <a:r>
                        <a:rPr lang="ru-RU" sz="1500" dirty="0">
                          <a:solidFill>
                            <a:schemeClr val="accent3">
                              <a:lumMod val="75000"/>
                            </a:schemeClr>
                          </a:solidFill>
                        </a:rPr>
                        <a:t>национальная безопасность и правоохранительная деятельность </a:t>
                      </a:r>
                    </a:p>
                  </a:txBody>
                  <a:tcPr/>
                </a:tc>
                <a:tc>
                  <a:txBody>
                    <a:bodyPr/>
                    <a:lstStyle/>
                    <a:p>
                      <a:r>
                        <a:rPr lang="ru-RU" sz="1500" dirty="0">
                          <a:solidFill>
                            <a:schemeClr val="accent3">
                              <a:lumMod val="75000"/>
                            </a:schemeClr>
                          </a:solidFill>
                        </a:rPr>
                        <a:t>622,0</a:t>
                      </a:r>
                    </a:p>
                  </a:txBody>
                  <a:tcPr/>
                </a:tc>
                <a:tc>
                  <a:txBody>
                    <a:bodyPr/>
                    <a:lstStyle/>
                    <a:p>
                      <a:r>
                        <a:rPr lang="ru-RU" sz="1500" dirty="0">
                          <a:solidFill>
                            <a:schemeClr val="accent3">
                              <a:lumMod val="75000"/>
                            </a:schemeClr>
                          </a:solidFill>
                        </a:rPr>
                        <a:t> 7,93</a:t>
                      </a:r>
                    </a:p>
                  </a:txBody>
                  <a:tcPr/>
                </a:tc>
                <a:tc>
                  <a:txBody>
                    <a:bodyPr/>
                    <a:lstStyle/>
                    <a:p>
                      <a:r>
                        <a:rPr lang="ru-RU" sz="1500" dirty="0">
                          <a:solidFill>
                            <a:schemeClr val="accent3">
                              <a:lumMod val="75000"/>
                            </a:schemeClr>
                          </a:solidFill>
                        </a:rPr>
                        <a:t>623,2</a:t>
                      </a:r>
                    </a:p>
                  </a:txBody>
                  <a:tcPr/>
                </a:tc>
                <a:tc>
                  <a:txBody>
                    <a:bodyPr/>
                    <a:lstStyle/>
                    <a:p>
                      <a:r>
                        <a:rPr lang="ru-RU" sz="1500" dirty="0">
                          <a:solidFill>
                            <a:schemeClr val="accent3">
                              <a:lumMod val="75000"/>
                            </a:schemeClr>
                          </a:solidFill>
                        </a:rPr>
                        <a:t>  7,94</a:t>
                      </a:r>
                    </a:p>
                  </a:txBody>
                  <a:tcPr/>
                </a:tc>
                <a:extLst>
                  <a:ext uri="{0D108BD9-81ED-4DB2-BD59-A6C34878D82A}">
                    <a16:rowId xmlns:a16="http://schemas.microsoft.com/office/drawing/2014/main" val="10003"/>
                  </a:ext>
                </a:extLst>
              </a:tr>
              <a:tr h="445011">
                <a:tc>
                  <a:txBody>
                    <a:bodyPr/>
                    <a:lstStyle/>
                    <a:p>
                      <a:r>
                        <a:rPr lang="ru-RU" sz="1500" dirty="0">
                          <a:solidFill>
                            <a:schemeClr val="accent3">
                              <a:lumMod val="75000"/>
                            </a:schemeClr>
                          </a:solidFill>
                        </a:rPr>
                        <a:t>национальная экономика</a:t>
                      </a:r>
                    </a:p>
                  </a:txBody>
                  <a:tcPr/>
                </a:tc>
                <a:tc>
                  <a:txBody>
                    <a:bodyPr/>
                    <a:lstStyle/>
                    <a:p>
                      <a:r>
                        <a:rPr lang="ru-RU" sz="1500" dirty="0">
                          <a:solidFill>
                            <a:schemeClr val="accent3">
                              <a:lumMod val="75000"/>
                            </a:schemeClr>
                          </a:solidFill>
                        </a:rPr>
                        <a:t> 69927,0</a:t>
                      </a:r>
                    </a:p>
                  </a:txBody>
                  <a:tcPr/>
                </a:tc>
                <a:tc>
                  <a:txBody>
                    <a:bodyPr/>
                    <a:lstStyle/>
                    <a:p>
                      <a:r>
                        <a:rPr lang="ru-RU" sz="1500" dirty="0">
                          <a:solidFill>
                            <a:schemeClr val="accent3">
                              <a:lumMod val="75000"/>
                            </a:schemeClr>
                          </a:solidFill>
                        </a:rPr>
                        <a:t> 891,28</a:t>
                      </a:r>
                    </a:p>
                  </a:txBody>
                  <a:tcPr/>
                </a:tc>
                <a:tc>
                  <a:txBody>
                    <a:bodyPr/>
                    <a:lstStyle/>
                    <a:p>
                      <a:r>
                        <a:rPr lang="ru-RU" sz="1500" dirty="0">
                          <a:solidFill>
                            <a:schemeClr val="accent3">
                              <a:lumMod val="75000"/>
                            </a:schemeClr>
                          </a:solidFill>
                        </a:rPr>
                        <a:t> 76877,4</a:t>
                      </a:r>
                    </a:p>
                  </a:txBody>
                  <a:tcPr/>
                </a:tc>
                <a:tc>
                  <a:txBody>
                    <a:bodyPr/>
                    <a:lstStyle/>
                    <a:p>
                      <a:r>
                        <a:rPr lang="ru-RU" sz="1500" dirty="0">
                          <a:solidFill>
                            <a:schemeClr val="accent3">
                              <a:lumMod val="75000"/>
                            </a:schemeClr>
                          </a:solidFill>
                        </a:rPr>
                        <a:t> 979,87</a:t>
                      </a:r>
                    </a:p>
                  </a:txBody>
                  <a:tcPr/>
                </a:tc>
                <a:extLst>
                  <a:ext uri="{0D108BD9-81ED-4DB2-BD59-A6C34878D82A}">
                    <a16:rowId xmlns:a16="http://schemas.microsoft.com/office/drawing/2014/main" val="10004"/>
                  </a:ext>
                </a:extLst>
              </a:tr>
              <a:tr h="717043">
                <a:tc>
                  <a:txBody>
                    <a:bodyPr/>
                    <a:lstStyle/>
                    <a:p>
                      <a:r>
                        <a:rPr lang="ru-RU" sz="1500" dirty="0">
                          <a:solidFill>
                            <a:schemeClr val="accent3">
                              <a:lumMod val="75000"/>
                            </a:schemeClr>
                          </a:solidFill>
                        </a:rPr>
                        <a:t>жилищно-коммунальное хозяйство</a:t>
                      </a:r>
                    </a:p>
                  </a:txBody>
                  <a:tcPr/>
                </a:tc>
                <a:tc>
                  <a:txBody>
                    <a:bodyPr/>
                    <a:lstStyle/>
                    <a:p>
                      <a:r>
                        <a:rPr lang="ru-RU" sz="1500" dirty="0">
                          <a:solidFill>
                            <a:schemeClr val="accent3">
                              <a:lumMod val="75000"/>
                            </a:schemeClr>
                          </a:solidFill>
                        </a:rPr>
                        <a:t> 191436,5</a:t>
                      </a:r>
                    </a:p>
                  </a:txBody>
                  <a:tcPr/>
                </a:tc>
                <a:tc>
                  <a:txBody>
                    <a:bodyPr/>
                    <a:lstStyle/>
                    <a:p>
                      <a:r>
                        <a:rPr lang="ru-RU" sz="1500" dirty="0">
                          <a:solidFill>
                            <a:schemeClr val="accent3">
                              <a:lumMod val="75000"/>
                            </a:schemeClr>
                          </a:solidFill>
                        </a:rPr>
                        <a:t> 2440,02</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500" dirty="0">
                          <a:solidFill>
                            <a:schemeClr val="accent3">
                              <a:lumMod val="75000"/>
                            </a:schemeClr>
                          </a:solidFill>
                        </a:rPr>
                        <a:t> 135636,3</a:t>
                      </a:r>
                    </a:p>
                  </a:txBody>
                  <a:tcPr/>
                </a:tc>
                <a:tc>
                  <a:txBody>
                    <a:bodyPr/>
                    <a:lstStyle/>
                    <a:p>
                      <a:r>
                        <a:rPr lang="ru-RU" sz="1500" dirty="0">
                          <a:solidFill>
                            <a:schemeClr val="accent3">
                              <a:lumMod val="75000"/>
                            </a:schemeClr>
                          </a:solidFill>
                        </a:rPr>
                        <a:t> 1728,80</a:t>
                      </a:r>
                    </a:p>
                  </a:txBody>
                  <a:tcPr/>
                </a:tc>
                <a:extLst>
                  <a:ext uri="{0D108BD9-81ED-4DB2-BD59-A6C34878D82A}">
                    <a16:rowId xmlns:a16="http://schemas.microsoft.com/office/drawing/2014/main" val="10005"/>
                  </a:ext>
                </a:extLst>
              </a:tr>
              <a:tr h="318690">
                <a:tc>
                  <a:txBody>
                    <a:bodyPr/>
                    <a:lstStyle/>
                    <a:p>
                      <a:r>
                        <a:rPr lang="ru-RU" sz="1500" dirty="0">
                          <a:solidFill>
                            <a:schemeClr val="accent3">
                              <a:lumMod val="75000"/>
                            </a:schemeClr>
                          </a:solidFill>
                        </a:rPr>
                        <a:t>охрана окружающей среды</a:t>
                      </a:r>
                    </a:p>
                  </a:txBody>
                  <a:tcPr/>
                </a:tc>
                <a:tc>
                  <a:txBody>
                    <a:bodyPr/>
                    <a:lstStyle/>
                    <a:p>
                      <a:r>
                        <a:rPr lang="ru-RU" sz="1500" dirty="0">
                          <a:solidFill>
                            <a:schemeClr val="accent3">
                              <a:lumMod val="75000"/>
                            </a:schemeClr>
                          </a:solidFill>
                        </a:rPr>
                        <a:t> 320,8</a:t>
                      </a:r>
                    </a:p>
                  </a:txBody>
                  <a:tcPr/>
                </a:tc>
                <a:tc>
                  <a:txBody>
                    <a:bodyPr/>
                    <a:lstStyle/>
                    <a:p>
                      <a:r>
                        <a:rPr lang="ru-RU" sz="1500" dirty="0">
                          <a:solidFill>
                            <a:srgbClr val="FF0000"/>
                          </a:solidFill>
                        </a:rPr>
                        <a:t> </a:t>
                      </a:r>
                      <a:r>
                        <a:rPr lang="ru-RU" sz="1500" dirty="0">
                          <a:solidFill>
                            <a:schemeClr val="accent3">
                              <a:lumMod val="75000"/>
                            </a:schemeClr>
                          </a:solidFill>
                        </a:rPr>
                        <a:t>4,09</a:t>
                      </a:r>
                    </a:p>
                  </a:txBody>
                  <a:tcPr/>
                </a:tc>
                <a:tc>
                  <a:txBody>
                    <a:bodyPr/>
                    <a:lstStyle/>
                    <a:p>
                      <a:r>
                        <a:rPr lang="ru-RU" sz="1500" dirty="0">
                          <a:solidFill>
                            <a:schemeClr val="accent3">
                              <a:lumMod val="75000"/>
                            </a:schemeClr>
                          </a:solidFill>
                        </a:rPr>
                        <a:t> 265,0</a:t>
                      </a:r>
                    </a:p>
                  </a:txBody>
                  <a:tcPr/>
                </a:tc>
                <a:tc>
                  <a:txBody>
                    <a:bodyPr/>
                    <a:lstStyle/>
                    <a:p>
                      <a:r>
                        <a:rPr lang="ru-RU" sz="1500" dirty="0">
                          <a:solidFill>
                            <a:schemeClr val="accent3">
                              <a:lumMod val="75000"/>
                            </a:schemeClr>
                          </a:solidFill>
                        </a:rPr>
                        <a:t> 3,38</a:t>
                      </a:r>
                    </a:p>
                  </a:txBody>
                  <a:tcPr/>
                </a:tc>
                <a:extLst>
                  <a:ext uri="{0D108BD9-81ED-4DB2-BD59-A6C34878D82A}">
                    <a16:rowId xmlns:a16="http://schemas.microsoft.com/office/drawing/2014/main" val="10006"/>
                  </a:ext>
                </a:extLst>
              </a:tr>
              <a:tr h="398353">
                <a:tc>
                  <a:txBody>
                    <a:bodyPr/>
                    <a:lstStyle/>
                    <a:p>
                      <a:r>
                        <a:rPr lang="ru-RU" sz="1500" dirty="0">
                          <a:solidFill>
                            <a:schemeClr val="accent3">
                              <a:lumMod val="75000"/>
                            </a:schemeClr>
                          </a:solidFill>
                        </a:rPr>
                        <a:t>образование</a:t>
                      </a:r>
                    </a:p>
                  </a:txBody>
                  <a:tcPr/>
                </a:tc>
                <a:tc>
                  <a:txBody>
                    <a:bodyPr/>
                    <a:lstStyle/>
                    <a:p>
                      <a:r>
                        <a:rPr lang="ru-RU" sz="1500" dirty="0">
                          <a:solidFill>
                            <a:schemeClr val="accent3">
                              <a:lumMod val="75000"/>
                            </a:schemeClr>
                          </a:solidFill>
                        </a:rPr>
                        <a:t> 6135,5</a:t>
                      </a:r>
                    </a:p>
                  </a:txBody>
                  <a:tcPr/>
                </a:tc>
                <a:tc>
                  <a:txBody>
                    <a:bodyPr/>
                    <a:lstStyle/>
                    <a:p>
                      <a:r>
                        <a:rPr lang="ru-RU" sz="1500" dirty="0">
                          <a:solidFill>
                            <a:schemeClr val="accent3">
                              <a:lumMod val="75000"/>
                            </a:schemeClr>
                          </a:solidFill>
                        </a:rPr>
                        <a:t> 78,20</a:t>
                      </a:r>
                    </a:p>
                  </a:txBody>
                  <a:tcPr/>
                </a:tc>
                <a:tc>
                  <a:txBody>
                    <a:bodyPr/>
                    <a:lstStyle/>
                    <a:p>
                      <a:r>
                        <a:rPr lang="ru-RU" sz="1500" dirty="0">
                          <a:solidFill>
                            <a:schemeClr val="accent3">
                              <a:lumMod val="75000"/>
                            </a:schemeClr>
                          </a:solidFill>
                        </a:rPr>
                        <a:t> 2871,2</a:t>
                      </a:r>
                    </a:p>
                  </a:txBody>
                  <a:tcPr/>
                </a:tc>
                <a:tc>
                  <a:txBody>
                    <a:bodyPr/>
                    <a:lstStyle/>
                    <a:p>
                      <a:r>
                        <a:rPr lang="ru-RU" sz="1500" dirty="0">
                          <a:solidFill>
                            <a:schemeClr val="accent3">
                              <a:lumMod val="75000"/>
                            </a:schemeClr>
                          </a:solidFill>
                        </a:rPr>
                        <a:t> 36,60</a:t>
                      </a:r>
                    </a:p>
                  </a:txBody>
                  <a:tcPr/>
                </a:tc>
                <a:extLst>
                  <a:ext uri="{0D108BD9-81ED-4DB2-BD59-A6C34878D82A}">
                    <a16:rowId xmlns:a16="http://schemas.microsoft.com/office/drawing/2014/main" val="10007"/>
                  </a:ext>
                </a:extLst>
              </a:tr>
              <a:tr h="438184">
                <a:tc>
                  <a:txBody>
                    <a:bodyPr/>
                    <a:lstStyle/>
                    <a:p>
                      <a:r>
                        <a:rPr lang="ru-RU" sz="1500" dirty="0">
                          <a:solidFill>
                            <a:schemeClr val="accent3">
                              <a:lumMod val="75000"/>
                            </a:schemeClr>
                          </a:solidFill>
                        </a:rPr>
                        <a:t>культура, кинематография</a:t>
                      </a:r>
                    </a:p>
                  </a:txBody>
                  <a:tcPr/>
                </a:tc>
                <a:tc>
                  <a:txBody>
                    <a:bodyPr/>
                    <a:lstStyle/>
                    <a:p>
                      <a:r>
                        <a:rPr lang="ru-RU" sz="1500" dirty="0">
                          <a:solidFill>
                            <a:schemeClr val="accent3">
                              <a:lumMod val="75000"/>
                            </a:schemeClr>
                          </a:solidFill>
                        </a:rPr>
                        <a:t>20446,6</a:t>
                      </a:r>
                    </a:p>
                  </a:txBody>
                  <a:tcPr/>
                </a:tc>
                <a:tc>
                  <a:txBody>
                    <a:bodyPr/>
                    <a:lstStyle/>
                    <a:p>
                      <a:r>
                        <a:rPr lang="ru-RU" sz="1500" dirty="0">
                          <a:solidFill>
                            <a:schemeClr val="accent3">
                              <a:lumMod val="75000"/>
                            </a:schemeClr>
                          </a:solidFill>
                        </a:rPr>
                        <a:t>260,61</a:t>
                      </a:r>
                    </a:p>
                  </a:txBody>
                  <a:tcPr/>
                </a:tc>
                <a:tc>
                  <a:txBody>
                    <a:bodyPr/>
                    <a:lstStyle/>
                    <a:p>
                      <a:r>
                        <a:rPr lang="ru-RU" sz="1500" dirty="0">
                          <a:solidFill>
                            <a:schemeClr val="accent3">
                              <a:lumMod val="75000"/>
                            </a:schemeClr>
                          </a:solidFill>
                        </a:rPr>
                        <a:t> 19330,4</a:t>
                      </a:r>
                    </a:p>
                  </a:txBody>
                  <a:tcPr/>
                </a:tc>
                <a:tc>
                  <a:txBody>
                    <a:bodyPr/>
                    <a:lstStyle/>
                    <a:p>
                      <a:r>
                        <a:rPr lang="ru-RU" sz="1500" dirty="0">
                          <a:solidFill>
                            <a:schemeClr val="accent3">
                              <a:lumMod val="75000"/>
                            </a:schemeClr>
                          </a:solidFill>
                        </a:rPr>
                        <a:t> 246,38</a:t>
                      </a:r>
                    </a:p>
                  </a:txBody>
                  <a:tcPr/>
                </a:tc>
                <a:extLst>
                  <a:ext uri="{0D108BD9-81ED-4DB2-BD59-A6C34878D82A}">
                    <a16:rowId xmlns:a16="http://schemas.microsoft.com/office/drawing/2014/main" val="10008"/>
                  </a:ext>
                </a:extLst>
              </a:tr>
              <a:tr h="422268">
                <a:tc>
                  <a:txBody>
                    <a:bodyPr/>
                    <a:lstStyle/>
                    <a:p>
                      <a:r>
                        <a:rPr lang="ru-RU" sz="1500" dirty="0">
                          <a:solidFill>
                            <a:schemeClr val="accent3">
                              <a:lumMod val="75000"/>
                            </a:schemeClr>
                          </a:solidFill>
                        </a:rPr>
                        <a:t>Социальная политика</a:t>
                      </a:r>
                    </a:p>
                  </a:txBody>
                  <a:tcPr/>
                </a:tc>
                <a:tc>
                  <a:txBody>
                    <a:bodyPr/>
                    <a:lstStyle/>
                    <a:p>
                      <a:r>
                        <a:rPr lang="ru-RU" sz="1500" dirty="0">
                          <a:solidFill>
                            <a:schemeClr val="accent3">
                              <a:lumMod val="75000"/>
                            </a:schemeClr>
                          </a:solidFill>
                        </a:rPr>
                        <a:t> 20587,9</a:t>
                      </a:r>
                    </a:p>
                  </a:txBody>
                  <a:tcPr/>
                </a:tc>
                <a:tc>
                  <a:txBody>
                    <a:bodyPr/>
                    <a:lstStyle/>
                    <a:p>
                      <a:r>
                        <a:rPr lang="ru-RU" sz="1500" dirty="0">
                          <a:solidFill>
                            <a:schemeClr val="accent3">
                              <a:lumMod val="75000"/>
                            </a:schemeClr>
                          </a:solidFill>
                        </a:rPr>
                        <a:t> 262,41</a:t>
                      </a:r>
                    </a:p>
                  </a:txBody>
                  <a:tcPr/>
                </a:tc>
                <a:tc>
                  <a:txBody>
                    <a:bodyPr/>
                    <a:lstStyle/>
                    <a:p>
                      <a:r>
                        <a:rPr lang="ru-RU" sz="1500" dirty="0">
                          <a:solidFill>
                            <a:schemeClr val="accent3">
                              <a:lumMod val="75000"/>
                            </a:schemeClr>
                          </a:solidFill>
                        </a:rPr>
                        <a:t> 23806,1</a:t>
                      </a:r>
                    </a:p>
                  </a:txBody>
                  <a:tcPr/>
                </a:tc>
                <a:tc>
                  <a:txBody>
                    <a:bodyPr/>
                    <a:lstStyle/>
                    <a:p>
                      <a:r>
                        <a:rPr lang="ru-RU" sz="1500" dirty="0">
                          <a:solidFill>
                            <a:schemeClr val="accent3">
                              <a:lumMod val="75000"/>
                            </a:schemeClr>
                          </a:solidFill>
                        </a:rPr>
                        <a:t> 303,43</a:t>
                      </a:r>
                    </a:p>
                  </a:txBody>
                  <a:tcPr/>
                </a:tc>
                <a:extLst>
                  <a:ext uri="{0D108BD9-81ED-4DB2-BD59-A6C34878D82A}">
                    <a16:rowId xmlns:a16="http://schemas.microsoft.com/office/drawing/2014/main" val="10009"/>
                  </a:ext>
                </a:extLst>
              </a:tr>
              <a:tr h="430226">
                <a:tc>
                  <a:txBody>
                    <a:bodyPr/>
                    <a:lstStyle/>
                    <a:p>
                      <a:r>
                        <a:rPr lang="ru-RU" sz="1500" dirty="0">
                          <a:solidFill>
                            <a:schemeClr val="accent3">
                              <a:lumMod val="75000"/>
                            </a:schemeClr>
                          </a:solidFill>
                        </a:rPr>
                        <a:t>Физическая культура и спорт</a:t>
                      </a:r>
                    </a:p>
                  </a:txBody>
                  <a:tcPr/>
                </a:tc>
                <a:tc>
                  <a:txBody>
                    <a:bodyPr/>
                    <a:lstStyle/>
                    <a:p>
                      <a:r>
                        <a:rPr lang="ru-RU" sz="1500" dirty="0">
                          <a:solidFill>
                            <a:schemeClr val="accent3">
                              <a:lumMod val="75000"/>
                            </a:schemeClr>
                          </a:solidFill>
                        </a:rPr>
                        <a:t> 17746,4</a:t>
                      </a:r>
                    </a:p>
                  </a:txBody>
                  <a:tcPr/>
                </a:tc>
                <a:tc>
                  <a:txBody>
                    <a:bodyPr/>
                    <a:lstStyle/>
                    <a:p>
                      <a:r>
                        <a:rPr lang="ru-RU" sz="1500" dirty="0">
                          <a:solidFill>
                            <a:schemeClr val="accent3">
                              <a:lumMod val="75000"/>
                            </a:schemeClr>
                          </a:solidFill>
                        </a:rPr>
                        <a:t> 226,19</a:t>
                      </a:r>
                    </a:p>
                  </a:txBody>
                  <a:tcPr/>
                </a:tc>
                <a:tc>
                  <a:txBody>
                    <a:bodyPr/>
                    <a:lstStyle/>
                    <a:p>
                      <a:r>
                        <a:rPr lang="ru-RU" sz="1500" dirty="0">
                          <a:solidFill>
                            <a:schemeClr val="accent3">
                              <a:lumMod val="75000"/>
                            </a:schemeClr>
                          </a:solidFill>
                        </a:rPr>
                        <a:t> 17113,3</a:t>
                      </a:r>
                    </a:p>
                  </a:txBody>
                  <a:tcPr/>
                </a:tc>
                <a:tc>
                  <a:txBody>
                    <a:bodyPr/>
                    <a:lstStyle/>
                    <a:p>
                      <a:r>
                        <a:rPr lang="ru-RU" sz="1500" dirty="0">
                          <a:solidFill>
                            <a:schemeClr val="accent3">
                              <a:lumMod val="75000"/>
                            </a:schemeClr>
                          </a:solidFill>
                        </a:rPr>
                        <a:t> 218,12</a:t>
                      </a:r>
                    </a:p>
                  </a:txBody>
                  <a:tcPr/>
                </a:tc>
                <a:extLst>
                  <a:ext uri="{0D108BD9-81ED-4DB2-BD59-A6C34878D82A}">
                    <a16:rowId xmlns:a16="http://schemas.microsoft.com/office/drawing/2014/main" val="10010"/>
                  </a:ext>
                </a:extLst>
              </a:tr>
              <a:tr h="358522">
                <a:tc>
                  <a:txBody>
                    <a:bodyPr/>
                    <a:lstStyle/>
                    <a:p>
                      <a:r>
                        <a:rPr lang="ru-RU" sz="1500" dirty="0">
                          <a:solidFill>
                            <a:schemeClr val="accent3">
                              <a:lumMod val="75000"/>
                            </a:schemeClr>
                          </a:solidFill>
                        </a:rPr>
                        <a:t>средства массовой информации </a:t>
                      </a:r>
                    </a:p>
                  </a:txBody>
                  <a:tcPr/>
                </a:tc>
                <a:tc>
                  <a:txBody>
                    <a:bodyPr/>
                    <a:lstStyle/>
                    <a:p>
                      <a:r>
                        <a:rPr lang="ru-RU" sz="1500" dirty="0">
                          <a:solidFill>
                            <a:schemeClr val="accent3">
                              <a:lumMod val="75000"/>
                            </a:schemeClr>
                          </a:solidFill>
                        </a:rPr>
                        <a:t> 1458,5</a:t>
                      </a:r>
                    </a:p>
                  </a:txBody>
                  <a:tcPr/>
                </a:tc>
                <a:tc>
                  <a:txBody>
                    <a:bodyPr/>
                    <a:lstStyle/>
                    <a:p>
                      <a:r>
                        <a:rPr lang="ru-RU" sz="1500" dirty="0">
                          <a:solidFill>
                            <a:schemeClr val="accent3">
                              <a:lumMod val="75000"/>
                            </a:schemeClr>
                          </a:solidFill>
                        </a:rPr>
                        <a:t> 18,59</a:t>
                      </a:r>
                    </a:p>
                  </a:txBody>
                  <a:tcPr/>
                </a:tc>
                <a:tc>
                  <a:txBody>
                    <a:bodyPr/>
                    <a:lstStyle/>
                    <a:p>
                      <a:r>
                        <a:rPr lang="ru-RU" sz="1500" dirty="0">
                          <a:solidFill>
                            <a:schemeClr val="accent3">
                              <a:lumMod val="75000"/>
                            </a:schemeClr>
                          </a:solidFill>
                        </a:rPr>
                        <a:t> 2165,3</a:t>
                      </a:r>
                    </a:p>
                  </a:txBody>
                  <a:tcPr/>
                </a:tc>
                <a:tc>
                  <a:txBody>
                    <a:bodyPr/>
                    <a:lstStyle/>
                    <a:p>
                      <a:r>
                        <a:rPr lang="ru-RU" sz="1500" dirty="0">
                          <a:solidFill>
                            <a:schemeClr val="accent3">
                              <a:lumMod val="75000"/>
                            </a:schemeClr>
                          </a:solidFill>
                        </a:rPr>
                        <a:t> 27,60</a:t>
                      </a:r>
                    </a:p>
                  </a:txBody>
                  <a:tcPr/>
                </a:tc>
                <a:extLst>
                  <a:ext uri="{0D108BD9-81ED-4DB2-BD59-A6C34878D82A}">
                    <a16:rowId xmlns:a16="http://schemas.microsoft.com/office/drawing/2014/main" val="10011"/>
                  </a:ext>
                </a:extLst>
              </a:tr>
              <a:tr h="318690">
                <a:tc>
                  <a:txBody>
                    <a:bodyPr/>
                    <a:lstStyle/>
                    <a:p>
                      <a:r>
                        <a:rPr lang="ru-RU" sz="1500" b="1" dirty="0">
                          <a:solidFill>
                            <a:schemeClr val="accent3">
                              <a:lumMod val="75000"/>
                            </a:schemeClr>
                          </a:solidFill>
                        </a:rPr>
                        <a:t>Всего расходов</a:t>
                      </a:r>
                    </a:p>
                  </a:txBody>
                  <a:tcPr/>
                </a:tc>
                <a:tc>
                  <a:txBody>
                    <a:bodyPr/>
                    <a:lstStyle/>
                    <a:p>
                      <a:r>
                        <a:rPr lang="ru-RU" sz="1400" b="1" dirty="0">
                          <a:solidFill>
                            <a:schemeClr val="accent3">
                              <a:lumMod val="75000"/>
                            </a:schemeClr>
                          </a:solidFill>
                        </a:rPr>
                        <a:t> 367061,4</a:t>
                      </a:r>
                    </a:p>
                  </a:txBody>
                  <a:tcPr/>
                </a:tc>
                <a:tc>
                  <a:txBody>
                    <a:bodyPr/>
                    <a:lstStyle/>
                    <a:p>
                      <a:r>
                        <a:rPr lang="ru-RU" sz="1400" b="1" dirty="0">
                          <a:solidFill>
                            <a:srgbClr val="FF0000"/>
                          </a:solidFill>
                        </a:rPr>
                        <a:t> </a:t>
                      </a:r>
                      <a:r>
                        <a:rPr lang="ru-RU" sz="1400" b="1" dirty="0">
                          <a:solidFill>
                            <a:schemeClr val="accent3">
                              <a:lumMod val="75000"/>
                            </a:schemeClr>
                          </a:solidFill>
                        </a:rPr>
                        <a:t>4678,51</a:t>
                      </a:r>
                    </a:p>
                  </a:txBody>
                  <a:tcPr/>
                </a:tc>
                <a:tc>
                  <a:txBody>
                    <a:bodyPr/>
                    <a:lstStyle/>
                    <a:p>
                      <a:r>
                        <a:rPr lang="ru-RU" sz="1400" b="1" dirty="0">
                          <a:solidFill>
                            <a:schemeClr val="accent3">
                              <a:lumMod val="75000"/>
                            </a:schemeClr>
                          </a:solidFill>
                        </a:rPr>
                        <a:t> 320582,2</a:t>
                      </a:r>
                    </a:p>
                  </a:txBody>
                  <a:tcPr/>
                </a:tc>
                <a:tc>
                  <a:txBody>
                    <a:bodyPr/>
                    <a:lstStyle/>
                    <a:p>
                      <a:r>
                        <a:rPr lang="ru-RU" sz="1400" b="1" dirty="0">
                          <a:solidFill>
                            <a:schemeClr val="accent3">
                              <a:lumMod val="75000"/>
                            </a:schemeClr>
                          </a:solidFill>
                        </a:rPr>
                        <a:t> 4086,09</a:t>
                      </a:r>
                    </a:p>
                  </a:txBody>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6227251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6632"/>
            <a:ext cx="8640960" cy="936104"/>
          </a:xfrm>
          <a:solidFill>
            <a:schemeClr val="accent6">
              <a:lumMod val="20000"/>
              <a:lumOff val="80000"/>
            </a:schemeClr>
          </a:solidFill>
        </p:spPr>
        <p:txBody>
          <a:bodyPr>
            <a:normAutofit fontScale="90000"/>
          </a:bodyPr>
          <a:lstStyle/>
          <a:p>
            <a:pPr algn="ctr"/>
            <a:r>
              <a:rPr lang="ru-RU" sz="2800" dirty="0">
                <a:solidFill>
                  <a:schemeClr val="accent3">
                    <a:lumMod val="60000"/>
                    <a:lumOff val="40000"/>
                  </a:schemeClr>
                </a:solidFill>
              </a:rPr>
              <a:t> </a:t>
            </a:r>
            <a:r>
              <a:rPr lang="ru-RU" sz="1800" dirty="0">
                <a:solidFill>
                  <a:schemeClr val="accent3">
                    <a:lumMod val="60000"/>
                    <a:lumOff val="40000"/>
                  </a:schemeClr>
                </a:solidFill>
              </a:rPr>
              <a:t> </a:t>
            </a:r>
            <a:r>
              <a:rPr lang="ru-RU" sz="1800" b="0" dirty="0">
                <a:solidFill>
                  <a:schemeClr val="accent3">
                    <a:lumMod val="60000"/>
                    <a:lumOff val="40000"/>
                  </a:schemeClr>
                </a:solidFill>
              </a:rPr>
              <a:t>Ассигнования, направляемые из  бюджета муниципального образования г. Петергоф  на исполнение обязательств в области </a:t>
            </a:r>
            <a:br>
              <a:rPr lang="ru-RU" sz="1800" b="0" dirty="0">
                <a:solidFill>
                  <a:schemeClr val="accent3">
                    <a:lumMod val="60000"/>
                    <a:lumOff val="40000"/>
                  </a:schemeClr>
                </a:solidFill>
              </a:rPr>
            </a:br>
            <a:r>
              <a:rPr lang="ru-RU" sz="1800" dirty="0">
                <a:solidFill>
                  <a:schemeClr val="accent5">
                    <a:lumMod val="60000"/>
                    <a:lumOff val="40000"/>
                  </a:schemeClr>
                </a:solidFill>
              </a:rPr>
              <a:t>социальной политики </a:t>
            </a:r>
            <a:r>
              <a:rPr lang="ru-RU" sz="1800" dirty="0">
                <a:solidFill>
                  <a:schemeClr val="accent5">
                    <a:lumMod val="60000"/>
                    <a:lumOff val="40000"/>
                  </a:schemeClr>
                </a:solidFill>
                <a:effectLst/>
              </a:rPr>
              <a:t> </a:t>
            </a:r>
          </a:p>
        </p:txBody>
      </p:sp>
      <p:sp>
        <p:nvSpPr>
          <p:cNvPr id="3" name="Объект 2"/>
          <p:cNvSpPr>
            <a:spLocks noGrp="1"/>
          </p:cNvSpPr>
          <p:nvPr>
            <p:ph idx="1"/>
          </p:nvPr>
        </p:nvSpPr>
        <p:spPr>
          <a:xfrm>
            <a:off x="251520" y="1052736"/>
            <a:ext cx="8640960" cy="5400600"/>
          </a:xfrm>
          <a:solidFill>
            <a:schemeClr val="tx2">
              <a:lumMod val="10000"/>
              <a:lumOff val="90000"/>
            </a:schemeClr>
          </a:solidFill>
        </p:spPr>
        <p:txBody>
          <a:bodyPr>
            <a:normAutofit/>
          </a:bodyPr>
          <a:lstStyle/>
          <a:p>
            <a:pPr marL="0" indent="0" algn="just">
              <a:buNone/>
            </a:pPr>
            <a:r>
              <a:rPr lang="ru-RU" sz="1800" dirty="0"/>
              <a:t>      </a:t>
            </a:r>
            <a:r>
              <a:rPr lang="ru-RU" sz="1800" dirty="0">
                <a:solidFill>
                  <a:schemeClr val="accent3">
                    <a:lumMod val="75000"/>
                  </a:schemeClr>
                </a:solidFill>
              </a:rPr>
              <a:t> </a:t>
            </a:r>
            <a:endParaRPr lang="ru-RU" sz="1600" dirty="0">
              <a:solidFill>
                <a:schemeClr val="accent3">
                  <a:lumMod val="75000"/>
                </a:schemeClr>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870201391"/>
              </p:ext>
            </p:extLst>
          </p:nvPr>
        </p:nvGraphicFramePr>
        <p:xfrm>
          <a:off x="251521" y="1191599"/>
          <a:ext cx="8640960" cy="5261736"/>
        </p:xfrm>
        <a:graphic>
          <a:graphicData uri="http://schemas.openxmlformats.org/drawingml/2006/table">
            <a:tbl>
              <a:tblPr firstRow="1" bandRow="1">
                <a:tableStyleId>{F5AB1C69-6EDB-4FF4-983F-18BD219EF322}</a:tableStyleId>
              </a:tblPr>
              <a:tblGrid>
                <a:gridCol w="4846003">
                  <a:extLst>
                    <a:ext uri="{9D8B030D-6E8A-4147-A177-3AD203B41FA5}">
                      <a16:colId xmlns:a16="http://schemas.microsoft.com/office/drawing/2014/main" val="20000"/>
                    </a:ext>
                  </a:extLst>
                </a:gridCol>
                <a:gridCol w="963047">
                  <a:extLst>
                    <a:ext uri="{9D8B030D-6E8A-4147-A177-3AD203B41FA5}">
                      <a16:colId xmlns:a16="http://schemas.microsoft.com/office/drawing/2014/main" val="20001"/>
                    </a:ext>
                  </a:extLst>
                </a:gridCol>
                <a:gridCol w="943970">
                  <a:extLst>
                    <a:ext uri="{9D8B030D-6E8A-4147-A177-3AD203B41FA5}">
                      <a16:colId xmlns:a16="http://schemas.microsoft.com/office/drawing/2014/main" val="20002"/>
                    </a:ext>
                  </a:extLst>
                </a:gridCol>
                <a:gridCol w="1887940">
                  <a:extLst>
                    <a:ext uri="{9D8B030D-6E8A-4147-A177-3AD203B41FA5}">
                      <a16:colId xmlns:a16="http://schemas.microsoft.com/office/drawing/2014/main" val="20003"/>
                    </a:ext>
                  </a:extLst>
                </a:gridCol>
              </a:tblGrid>
              <a:tr h="326296">
                <a:tc rowSpan="2">
                  <a:txBody>
                    <a:bodyPr/>
                    <a:lstStyle/>
                    <a:p>
                      <a:pPr algn="ctr"/>
                      <a:r>
                        <a:rPr lang="ru-RU" sz="1400" b="0" dirty="0">
                          <a:solidFill>
                            <a:schemeClr val="accent3">
                              <a:lumMod val="75000"/>
                            </a:schemeClr>
                          </a:solidFill>
                        </a:rPr>
                        <a:t>Наименование</a:t>
                      </a:r>
                      <a:r>
                        <a:rPr lang="ru-RU" sz="1400" b="0" baseline="0" dirty="0">
                          <a:solidFill>
                            <a:schemeClr val="accent3">
                              <a:lumMod val="75000"/>
                            </a:schemeClr>
                          </a:solidFill>
                        </a:rPr>
                        <a:t>     </a:t>
                      </a:r>
                      <a:endParaRPr lang="ru-RU" sz="1400" b="0" dirty="0">
                        <a:solidFill>
                          <a:schemeClr val="accent3">
                            <a:lumMod val="75000"/>
                          </a:schemeClr>
                        </a:solidFill>
                      </a:endParaRPr>
                    </a:p>
                  </a:txBody>
                  <a:tcPr>
                    <a:solidFill>
                      <a:schemeClr val="accent3">
                        <a:lumMod val="20000"/>
                        <a:lumOff val="80000"/>
                      </a:schemeClr>
                    </a:solidFill>
                  </a:tcPr>
                </a:tc>
                <a:tc>
                  <a:txBody>
                    <a:bodyPr/>
                    <a:lstStyle/>
                    <a:p>
                      <a:pPr algn="ctr"/>
                      <a:r>
                        <a:rPr lang="ru-RU" sz="1000" b="0" dirty="0">
                          <a:solidFill>
                            <a:schemeClr val="accent3">
                              <a:lumMod val="75000"/>
                            </a:schemeClr>
                          </a:solidFill>
                        </a:rPr>
                        <a:t>2016 год</a:t>
                      </a:r>
                    </a:p>
                  </a:txBody>
                  <a:tcPr>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ru-RU" sz="1000" b="0" dirty="0">
                          <a:solidFill>
                            <a:schemeClr val="accent3">
                              <a:lumMod val="75000"/>
                            </a:schemeClr>
                          </a:solidFill>
                          <a:effectLst/>
                        </a:rPr>
                        <a:t>2017 год</a:t>
                      </a:r>
                    </a:p>
                  </a:txBody>
                  <a:tcPr>
                    <a:lnB w="12700" cap="flat" cmpd="sng" algn="ctr">
                      <a:solidFill>
                        <a:schemeClr val="tx1"/>
                      </a:solidFill>
                      <a:prstDash val="solid"/>
                      <a:round/>
                      <a:headEnd type="none" w="med" len="med"/>
                      <a:tailEnd type="none" w="med" len="med"/>
                    </a:lnB>
                    <a:solidFill>
                      <a:schemeClr val="accent3">
                        <a:lumMod val="20000"/>
                        <a:lumOff val="80000"/>
                      </a:schemeClr>
                    </a:solidFill>
                  </a:tcPr>
                </a:tc>
                <a:tc rowSpan="2">
                  <a:txBody>
                    <a:bodyPr/>
                    <a:lstStyle/>
                    <a:p>
                      <a:pPr algn="ctr"/>
                      <a:r>
                        <a:rPr lang="ru-RU" sz="1000" b="0" dirty="0">
                          <a:solidFill>
                            <a:schemeClr val="accent3">
                              <a:lumMod val="75000"/>
                            </a:schemeClr>
                          </a:solidFill>
                          <a:effectLst/>
                        </a:rPr>
                        <a:t>Основание</a:t>
                      </a:r>
                    </a:p>
                  </a:txBody>
                  <a:tcPr>
                    <a:solidFill>
                      <a:schemeClr val="accent3">
                        <a:lumMod val="20000"/>
                        <a:lumOff val="80000"/>
                      </a:schemeClr>
                    </a:solidFill>
                  </a:tcPr>
                </a:tc>
                <a:extLst>
                  <a:ext uri="{0D108BD9-81ED-4DB2-BD59-A6C34878D82A}">
                    <a16:rowId xmlns:a16="http://schemas.microsoft.com/office/drawing/2014/main" val="10000"/>
                  </a:ext>
                </a:extLst>
              </a:tr>
              <a:tr h="453140">
                <a:tc vMerge="1">
                  <a:txBody>
                    <a:bodyPr/>
                    <a:lstStyle/>
                    <a:p>
                      <a:endParaRPr lang="ru-RU"/>
                    </a:p>
                  </a:txBody>
                  <a:tcPr/>
                </a:tc>
                <a:tc>
                  <a:txBody>
                    <a:bodyPr/>
                    <a:lstStyle/>
                    <a:p>
                      <a:pPr algn="ctr"/>
                      <a:r>
                        <a:rPr lang="ru-RU" sz="900" dirty="0"/>
                        <a:t>план (</a:t>
                      </a:r>
                      <a:r>
                        <a:rPr lang="ru-RU" sz="900" dirty="0" err="1"/>
                        <a:t>тыс.руб</a:t>
                      </a:r>
                      <a:r>
                        <a:rPr lang="ru-RU" sz="900" dirty="0"/>
                        <a:t>.)</a:t>
                      </a:r>
                    </a:p>
                  </a:txBody>
                  <a:tcPr>
                    <a:lnT w="12700" cap="flat" cmpd="sng" algn="ctr">
                      <a:solidFill>
                        <a:schemeClr val="tx1"/>
                      </a:solidFill>
                      <a:prstDash val="solid"/>
                      <a:round/>
                      <a:headEnd type="none" w="med" len="med"/>
                      <a:tailEnd type="none" w="med" len="med"/>
                    </a:lnT>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dirty="0"/>
                        <a:t>проект</a:t>
                      </a:r>
                    </a:p>
                    <a:p>
                      <a:pPr marL="0" marR="0" indent="0" algn="ctr" defTabSz="914400" rtl="0" eaLnBrk="1" fontAlgn="auto" latinLnBrk="0" hangingPunct="1">
                        <a:lnSpc>
                          <a:spcPct val="100000"/>
                        </a:lnSpc>
                        <a:spcBef>
                          <a:spcPts val="0"/>
                        </a:spcBef>
                        <a:spcAft>
                          <a:spcPts val="0"/>
                        </a:spcAft>
                        <a:buClrTx/>
                        <a:buSzTx/>
                        <a:buFontTx/>
                        <a:buNone/>
                        <a:tabLst/>
                        <a:defRPr/>
                      </a:pPr>
                      <a:r>
                        <a:rPr lang="ru-RU" sz="900" dirty="0"/>
                        <a:t>(</a:t>
                      </a:r>
                      <a:r>
                        <a:rPr lang="ru-RU" sz="900" dirty="0" err="1"/>
                        <a:t>тыс.руб</a:t>
                      </a:r>
                      <a:r>
                        <a:rPr lang="ru-RU" sz="900" dirty="0"/>
                        <a:t>.)</a:t>
                      </a:r>
                    </a:p>
                  </a:txBody>
                  <a:tcPr>
                    <a:lnT w="12700" cap="flat" cmpd="sng" algn="ctr">
                      <a:solidFill>
                        <a:schemeClr val="tx1"/>
                      </a:solidFill>
                      <a:prstDash val="solid"/>
                      <a:round/>
                      <a:headEnd type="none" w="med" len="med"/>
                      <a:tailEnd type="none" w="med" len="med"/>
                    </a:lnT>
                    <a:solidFill>
                      <a:schemeClr val="accent3">
                        <a:lumMod val="20000"/>
                        <a:lumOff val="80000"/>
                      </a:schemeClr>
                    </a:solidFill>
                  </a:tcPr>
                </a:tc>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sz="900" dirty="0"/>
                    </a:p>
                  </a:txBody>
                  <a:tcPr>
                    <a:lnT w="12700" cap="flat" cmpd="sng" algn="ctr">
                      <a:solidFill>
                        <a:schemeClr val="tx1"/>
                      </a:solidFill>
                      <a:prstDash val="solid"/>
                      <a:round/>
                      <a:headEnd type="none" w="med" len="med"/>
                      <a:tailEnd type="none" w="med" len="med"/>
                    </a:lnT>
                    <a:solidFill>
                      <a:schemeClr val="accent3">
                        <a:lumMod val="20000"/>
                        <a:lumOff val="80000"/>
                      </a:schemeClr>
                    </a:solidFill>
                  </a:tcPr>
                </a:tc>
                <a:extLst>
                  <a:ext uri="{0D108BD9-81ED-4DB2-BD59-A6C34878D82A}">
                    <a16:rowId xmlns:a16="http://schemas.microsoft.com/office/drawing/2014/main" val="10001"/>
                  </a:ext>
                </a:extLst>
              </a:tr>
              <a:tr h="1629928">
                <a:tc>
                  <a:txBody>
                    <a:bodyPr/>
                    <a:lstStyle/>
                    <a:p>
                      <a:pPr algn="just"/>
                      <a:r>
                        <a:rPr lang="ru-RU" sz="1000" dirty="0">
                          <a:solidFill>
                            <a:schemeClr val="accent3">
                              <a:lumMod val="75000"/>
                            </a:schemeClr>
                          </a:solidFill>
                        </a:rPr>
                        <a:t>   </a:t>
                      </a:r>
                    </a:p>
                    <a:p>
                      <a:pPr algn="just"/>
                      <a:r>
                        <a:rPr lang="ru-RU" sz="1000" dirty="0">
                          <a:solidFill>
                            <a:schemeClr val="accent3">
                              <a:lumMod val="75000"/>
                            </a:schemeClr>
                          </a:solidFill>
                        </a:rPr>
                        <a:t>  Назначение, выплата, перерасчет ежемесячной доплаты за стаж (общую продолжительность) работы (службы) в органах местного самоуправления муниципальных образований к трудовой пенсии по старости, трудовой пенсии по инвалидности, пенсии за выслугу лет лицам, замещавшим муниципальные должности, должности муниципальной службы в органах местного самоуправления муниципальных образований </a:t>
                      </a:r>
                    </a:p>
                    <a:p>
                      <a:pPr algn="just"/>
                      <a:r>
                        <a:rPr lang="ru-RU" sz="1000" dirty="0">
                          <a:solidFill>
                            <a:schemeClr val="accent3">
                              <a:lumMod val="75000"/>
                            </a:schemeClr>
                          </a:solidFill>
                        </a:rPr>
                        <a:t> (публичное нормативное обязательство)</a:t>
                      </a:r>
                    </a:p>
                  </a:txBody>
                  <a:tcPr/>
                </a:tc>
                <a:tc>
                  <a:txBody>
                    <a:bodyPr/>
                    <a:lstStyle/>
                    <a:p>
                      <a:pPr algn="ctr"/>
                      <a:endParaRPr lang="ru-RU" sz="1000" dirty="0">
                        <a:solidFill>
                          <a:schemeClr val="accent3">
                            <a:lumMod val="75000"/>
                          </a:schemeClr>
                        </a:solidFill>
                      </a:endParaRPr>
                    </a:p>
                    <a:p>
                      <a:pPr algn="ctr"/>
                      <a:r>
                        <a:rPr lang="ru-RU" sz="1000" dirty="0">
                          <a:solidFill>
                            <a:schemeClr val="accent3">
                              <a:lumMod val="75000"/>
                            </a:schemeClr>
                          </a:solidFill>
                        </a:rPr>
                        <a:t>     770,8</a:t>
                      </a:r>
                    </a:p>
                  </a:txBody>
                  <a:tcPr/>
                </a:tc>
                <a:tc>
                  <a:txBody>
                    <a:bodyPr/>
                    <a:lstStyle/>
                    <a:p>
                      <a:pPr algn="ctr"/>
                      <a:endParaRPr lang="ru-RU" sz="1000" dirty="0">
                        <a:solidFill>
                          <a:schemeClr val="accent3">
                            <a:lumMod val="75000"/>
                          </a:schemeClr>
                        </a:solidFill>
                      </a:endParaRPr>
                    </a:p>
                    <a:p>
                      <a:pPr algn="ctr"/>
                      <a:r>
                        <a:rPr lang="ru-RU" sz="1000" dirty="0">
                          <a:solidFill>
                            <a:schemeClr val="accent3">
                              <a:lumMod val="75000"/>
                            </a:schemeClr>
                          </a:solidFill>
                        </a:rPr>
                        <a:t>931,5</a:t>
                      </a:r>
                    </a:p>
                  </a:txBody>
                  <a:tcPr/>
                </a:tc>
                <a:tc>
                  <a:txBody>
                    <a:bodyPr/>
                    <a:lstStyle/>
                    <a:p>
                      <a:pPr algn="ctr"/>
                      <a:r>
                        <a:rPr lang="ru-RU" sz="900" dirty="0">
                          <a:solidFill>
                            <a:schemeClr val="accent3">
                              <a:lumMod val="75000"/>
                            </a:schemeClr>
                          </a:solidFill>
                        </a:rPr>
                        <a:t>Закон Санкт-Петербурга от 13.04.2011 № 204-50 «О ежемесячной доплате к трудовой пенсии,</a:t>
                      </a:r>
                      <a:r>
                        <a:rPr lang="ru-RU" sz="900" baseline="0" dirty="0">
                          <a:solidFill>
                            <a:schemeClr val="accent3">
                              <a:lumMod val="75000"/>
                            </a:schemeClr>
                          </a:solidFill>
                        </a:rPr>
                        <a:t> </a:t>
                      </a:r>
                      <a:r>
                        <a:rPr lang="ru-RU" sz="900" dirty="0">
                          <a:solidFill>
                            <a:schemeClr val="accent3">
                              <a:lumMod val="75000"/>
                            </a:schemeClr>
                          </a:solidFill>
                        </a:rPr>
                        <a:t>лицам,</a:t>
                      </a:r>
                      <a:r>
                        <a:rPr lang="ru-RU" sz="900" baseline="0" dirty="0">
                          <a:solidFill>
                            <a:schemeClr val="accent3">
                              <a:lumMod val="75000"/>
                            </a:schemeClr>
                          </a:solidFill>
                        </a:rPr>
                        <a:t> замещавшим  муниципальные должности, должности муниципальной</a:t>
                      </a:r>
                      <a:r>
                        <a:rPr lang="ru-RU" sz="900" dirty="0">
                          <a:solidFill>
                            <a:schemeClr val="accent3">
                              <a:lumMod val="75000"/>
                            </a:schemeClr>
                          </a:solidFill>
                        </a:rPr>
                        <a:t>  службы в ОМС»</a:t>
                      </a:r>
                    </a:p>
                  </a:txBody>
                  <a:tcPr/>
                </a:tc>
                <a:extLst>
                  <a:ext uri="{0D108BD9-81ED-4DB2-BD59-A6C34878D82A}">
                    <a16:rowId xmlns:a16="http://schemas.microsoft.com/office/drawing/2014/main" val="10002"/>
                  </a:ext>
                </a:extLst>
              </a:tr>
              <a:tr h="117151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50" dirty="0">
                          <a:solidFill>
                            <a:schemeClr val="accent3">
                              <a:lumMod val="75000"/>
                            </a:schemeClr>
                          </a:solidFill>
                        </a:rPr>
                        <a:t>    </a:t>
                      </a:r>
                    </a:p>
                    <a:p>
                      <a:pPr marL="0" marR="0" indent="0" algn="just" defTabSz="914400" rtl="0" eaLnBrk="1" fontAlgn="auto" latinLnBrk="0" hangingPunct="1">
                        <a:lnSpc>
                          <a:spcPct val="100000"/>
                        </a:lnSpc>
                        <a:spcBef>
                          <a:spcPts val="0"/>
                        </a:spcBef>
                        <a:spcAft>
                          <a:spcPts val="0"/>
                        </a:spcAft>
                        <a:buClrTx/>
                        <a:buSzTx/>
                        <a:buFontTx/>
                        <a:buNone/>
                        <a:tabLst/>
                        <a:defRPr/>
                      </a:pPr>
                      <a:r>
                        <a:rPr lang="ru-RU" sz="1050" dirty="0">
                          <a:solidFill>
                            <a:schemeClr val="accent3">
                              <a:lumMod val="75000"/>
                            </a:schemeClr>
                          </a:solidFill>
                        </a:rPr>
                        <a:t> Расходы на исполнение государственных полномочий по выплате денежных средств на содержание ребенка в семье опекуна и приемной семье за счет средств субвенции </a:t>
                      </a:r>
                      <a:r>
                        <a:rPr lang="ru-RU" sz="1050" b="0" baseline="0" dirty="0">
                          <a:solidFill>
                            <a:schemeClr val="accent3">
                              <a:lumMod val="75000"/>
                            </a:schemeClr>
                          </a:solidFill>
                        </a:rPr>
                        <a:t>из бюджета Санкт-Петербурга</a:t>
                      </a:r>
                      <a:endParaRPr lang="ru-RU" sz="1050" b="0" dirty="0">
                        <a:solidFill>
                          <a:schemeClr val="accent3">
                            <a:lumMod val="75000"/>
                          </a:schemeClr>
                        </a:solidFill>
                      </a:endParaRPr>
                    </a:p>
                    <a:p>
                      <a:pPr marL="0" marR="0" indent="0" algn="just" defTabSz="914400" rtl="0" eaLnBrk="1" fontAlgn="auto" latinLnBrk="0" hangingPunct="1">
                        <a:lnSpc>
                          <a:spcPct val="100000"/>
                        </a:lnSpc>
                        <a:spcBef>
                          <a:spcPts val="0"/>
                        </a:spcBef>
                        <a:spcAft>
                          <a:spcPts val="0"/>
                        </a:spcAft>
                        <a:buClrTx/>
                        <a:buSzTx/>
                        <a:buFontTx/>
                        <a:buNone/>
                        <a:tabLst/>
                        <a:defRPr/>
                      </a:pPr>
                      <a:r>
                        <a:rPr lang="ru-RU" sz="1050" dirty="0">
                          <a:solidFill>
                            <a:schemeClr val="accent3">
                              <a:lumMod val="75000"/>
                            </a:schemeClr>
                          </a:solidFill>
                        </a:rPr>
                        <a:t>(публичное нормативное обязательство)</a:t>
                      </a:r>
                    </a:p>
                  </a:txBody>
                  <a:tcPr/>
                </a:tc>
                <a:tc>
                  <a:txBody>
                    <a:bodyPr/>
                    <a:lstStyle/>
                    <a:p>
                      <a:pPr algn="ctr"/>
                      <a:endParaRPr lang="ru-RU" sz="1050" dirty="0">
                        <a:solidFill>
                          <a:schemeClr val="accent3">
                            <a:lumMod val="75000"/>
                          </a:schemeClr>
                        </a:solidFill>
                      </a:endParaRPr>
                    </a:p>
                    <a:p>
                      <a:pPr algn="ctr"/>
                      <a:r>
                        <a:rPr lang="ru-RU" sz="1050" dirty="0">
                          <a:solidFill>
                            <a:schemeClr val="accent3">
                              <a:lumMod val="75000"/>
                            </a:schemeClr>
                          </a:solidFill>
                        </a:rPr>
                        <a:t>13240,8</a:t>
                      </a:r>
                    </a:p>
                  </a:txBody>
                  <a:tcPr/>
                </a:tc>
                <a:tc>
                  <a:txBody>
                    <a:bodyPr/>
                    <a:lstStyle/>
                    <a:p>
                      <a:pPr algn="ctr"/>
                      <a:endParaRPr lang="ru-RU" sz="1050" dirty="0">
                        <a:solidFill>
                          <a:schemeClr val="accent3">
                            <a:lumMod val="75000"/>
                          </a:schemeClr>
                        </a:solidFill>
                      </a:endParaRPr>
                    </a:p>
                    <a:p>
                      <a:pPr algn="ctr"/>
                      <a:r>
                        <a:rPr lang="ru-RU" sz="1050" dirty="0">
                          <a:solidFill>
                            <a:schemeClr val="accent3">
                              <a:lumMod val="75000"/>
                            </a:schemeClr>
                          </a:solidFill>
                        </a:rPr>
                        <a:t>15792,2</a:t>
                      </a:r>
                    </a:p>
                  </a:txBody>
                  <a:tcPr/>
                </a:tc>
                <a:tc>
                  <a:txBody>
                    <a:bodyPr/>
                    <a:lstStyle/>
                    <a:p>
                      <a:pPr algn="ctr"/>
                      <a:r>
                        <a:rPr lang="ru-RU" sz="900" dirty="0">
                          <a:solidFill>
                            <a:schemeClr val="accent3">
                              <a:lumMod val="75000"/>
                            </a:schemeClr>
                          </a:solidFill>
                        </a:rPr>
                        <a:t>Закон Санкт-Петербурга от 22.11.2011 № 728-132 «Социальный кодекс Санкт-Петербурга»</a:t>
                      </a:r>
                    </a:p>
                  </a:txBody>
                  <a:tcPr/>
                </a:tc>
                <a:extLst>
                  <a:ext uri="{0D108BD9-81ED-4DB2-BD59-A6C34878D82A}">
                    <a16:rowId xmlns:a16="http://schemas.microsoft.com/office/drawing/2014/main" val="10003"/>
                  </a:ext>
                </a:extLst>
              </a:tr>
              <a:tr h="117151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50" dirty="0">
                          <a:solidFill>
                            <a:schemeClr val="accent3">
                              <a:lumMod val="75000"/>
                            </a:schemeClr>
                          </a:solidFill>
                        </a:rPr>
                        <a:t>    </a:t>
                      </a:r>
                    </a:p>
                    <a:p>
                      <a:pPr marL="0" marR="0" indent="0" algn="just" defTabSz="914400" rtl="0" eaLnBrk="1" fontAlgn="auto" latinLnBrk="0" hangingPunct="1">
                        <a:lnSpc>
                          <a:spcPct val="100000"/>
                        </a:lnSpc>
                        <a:spcBef>
                          <a:spcPts val="0"/>
                        </a:spcBef>
                        <a:spcAft>
                          <a:spcPts val="0"/>
                        </a:spcAft>
                        <a:buClrTx/>
                        <a:buSzTx/>
                        <a:buFontTx/>
                        <a:buNone/>
                        <a:tabLst/>
                        <a:defRPr/>
                      </a:pPr>
                      <a:r>
                        <a:rPr lang="ru-RU" sz="1050" dirty="0">
                          <a:solidFill>
                            <a:schemeClr val="accent3">
                              <a:lumMod val="75000"/>
                            </a:schemeClr>
                          </a:solidFill>
                        </a:rPr>
                        <a:t>  Расходы на исполнение государственного полномочия по выплате денежных средств на вознаграждение приемным родителям за счет средств субвенции </a:t>
                      </a:r>
                      <a:r>
                        <a:rPr lang="ru-RU" sz="1050" b="0" baseline="0" dirty="0">
                          <a:solidFill>
                            <a:schemeClr val="accent3">
                              <a:lumMod val="75000"/>
                            </a:schemeClr>
                          </a:solidFill>
                        </a:rPr>
                        <a:t>из бюджета Санкт-Петербурга</a:t>
                      </a:r>
                      <a:endParaRPr lang="ru-RU" sz="1050" b="0" dirty="0">
                        <a:solidFill>
                          <a:schemeClr val="accent3">
                            <a:lumMod val="75000"/>
                          </a:schemeClr>
                        </a:solidFill>
                      </a:endParaRPr>
                    </a:p>
                    <a:p>
                      <a:pPr algn="just"/>
                      <a:endParaRPr lang="ru-RU" sz="1050" dirty="0">
                        <a:solidFill>
                          <a:schemeClr val="accent3">
                            <a:lumMod val="75000"/>
                          </a:schemeClr>
                        </a:solidFill>
                      </a:endParaRPr>
                    </a:p>
                  </a:txBody>
                  <a:tcPr/>
                </a:tc>
                <a:tc>
                  <a:txBody>
                    <a:bodyPr/>
                    <a:lstStyle/>
                    <a:p>
                      <a:pPr algn="ctr"/>
                      <a:endParaRPr lang="ru-RU" sz="1050" dirty="0">
                        <a:solidFill>
                          <a:schemeClr val="accent3">
                            <a:lumMod val="75000"/>
                          </a:schemeClr>
                        </a:solidFill>
                      </a:endParaRPr>
                    </a:p>
                    <a:p>
                      <a:pPr algn="ctr"/>
                      <a:r>
                        <a:rPr lang="ru-RU" sz="1050" dirty="0">
                          <a:solidFill>
                            <a:schemeClr val="accent3">
                              <a:lumMod val="75000"/>
                            </a:schemeClr>
                          </a:solidFill>
                        </a:rPr>
                        <a:t>6576,3</a:t>
                      </a:r>
                    </a:p>
                  </a:txBody>
                  <a:tcPr/>
                </a:tc>
                <a:tc>
                  <a:txBody>
                    <a:bodyPr/>
                    <a:lstStyle/>
                    <a:p>
                      <a:pPr algn="ctr"/>
                      <a:endParaRPr lang="ru-RU" sz="1050" dirty="0">
                        <a:solidFill>
                          <a:schemeClr val="accent3">
                            <a:lumMod val="75000"/>
                          </a:schemeClr>
                        </a:solidFill>
                      </a:endParaRPr>
                    </a:p>
                    <a:p>
                      <a:pPr algn="ctr"/>
                      <a:r>
                        <a:rPr lang="ru-RU" sz="1050" dirty="0">
                          <a:solidFill>
                            <a:schemeClr val="accent3">
                              <a:lumMod val="75000"/>
                            </a:schemeClr>
                          </a:solidFill>
                        </a:rPr>
                        <a:t>7082,4</a:t>
                      </a:r>
                    </a:p>
                  </a:txBody>
                  <a:tcPr/>
                </a:tc>
                <a:tc>
                  <a:txBody>
                    <a:bodyPr/>
                    <a:lstStyle/>
                    <a:p>
                      <a:pPr algn="ctr"/>
                      <a:r>
                        <a:rPr lang="ru-RU" sz="900" dirty="0">
                          <a:solidFill>
                            <a:schemeClr val="accent3">
                              <a:lumMod val="75000"/>
                            </a:schemeClr>
                          </a:solidFill>
                        </a:rPr>
                        <a:t>Закон Санкт-Петербурга от 17.02.2010 № 93-31</a:t>
                      </a:r>
                    </a:p>
                  </a:txBody>
                  <a:tcPr/>
                </a:tc>
                <a:extLst>
                  <a:ext uri="{0D108BD9-81ED-4DB2-BD59-A6C34878D82A}">
                    <a16:rowId xmlns:a16="http://schemas.microsoft.com/office/drawing/2014/main" val="10004"/>
                  </a:ext>
                </a:extLst>
              </a:tr>
              <a:tr h="509352">
                <a:tc>
                  <a:txBody>
                    <a:bodyPr/>
                    <a:lstStyle/>
                    <a:p>
                      <a:pPr algn="ctr"/>
                      <a:endParaRPr lang="ru-RU" sz="1200" b="1" dirty="0">
                        <a:solidFill>
                          <a:schemeClr val="accent3">
                            <a:lumMod val="75000"/>
                          </a:schemeClr>
                        </a:solidFill>
                      </a:endParaRPr>
                    </a:p>
                    <a:p>
                      <a:pPr algn="ctr"/>
                      <a:r>
                        <a:rPr lang="ru-RU" sz="1200" b="1" dirty="0">
                          <a:solidFill>
                            <a:schemeClr val="accent3">
                              <a:lumMod val="75000"/>
                            </a:schemeClr>
                          </a:solidFill>
                        </a:rPr>
                        <a:t>Всего по социальной политике</a:t>
                      </a:r>
                    </a:p>
                  </a:txBody>
                  <a:tcPr/>
                </a:tc>
                <a:tc>
                  <a:txBody>
                    <a:bodyPr/>
                    <a:lstStyle/>
                    <a:p>
                      <a:pPr algn="r"/>
                      <a:endParaRPr lang="ru-RU" sz="1200" b="1" dirty="0">
                        <a:solidFill>
                          <a:schemeClr val="accent3">
                            <a:lumMod val="75000"/>
                          </a:schemeClr>
                        </a:solidFill>
                      </a:endParaRPr>
                    </a:p>
                    <a:p>
                      <a:pPr algn="r"/>
                      <a:r>
                        <a:rPr lang="ru-RU" sz="1200" b="1" dirty="0">
                          <a:solidFill>
                            <a:schemeClr val="accent3">
                              <a:lumMod val="75000"/>
                            </a:schemeClr>
                          </a:solidFill>
                        </a:rPr>
                        <a:t>20587,9</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ru-RU" sz="1200" b="1" dirty="0">
                        <a:solidFill>
                          <a:schemeClr val="accent3">
                            <a:lumMod val="75000"/>
                          </a:schemeClr>
                        </a:solidFill>
                      </a:endParaRPr>
                    </a:p>
                    <a:p>
                      <a:pPr marL="0" marR="0" indent="0" algn="r" defTabSz="914400" rtl="0" eaLnBrk="1" fontAlgn="auto" latinLnBrk="0" hangingPunct="1">
                        <a:lnSpc>
                          <a:spcPct val="100000"/>
                        </a:lnSpc>
                        <a:spcBef>
                          <a:spcPts val="0"/>
                        </a:spcBef>
                        <a:spcAft>
                          <a:spcPts val="0"/>
                        </a:spcAft>
                        <a:buClrTx/>
                        <a:buSzTx/>
                        <a:buFontTx/>
                        <a:buNone/>
                        <a:tabLst/>
                        <a:defRPr/>
                      </a:pPr>
                      <a:r>
                        <a:rPr lang="ru-RU" sz="1200" b="1" dirty="0">
                          <a:solidFill>
                            <a:schemeClr val="accent3">
                              <a:lumMod val="75000"/>
                            </a:schemeClr>
                          </a:solidFill>
                        </a:rPr>
                        <a:t>23806,1</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ru-RU" sz="1200" b="1" dirty="0">
                        <a:solidFill>
                          <a:schemeClr val="accent3">
                            <a:lumMod val="75000"/>
                          </a:schemeClr>
                        </a:solidFill>
                      </a:endParaRP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0067958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6632"/>
            <a:ext cx="8640960" cy="576064"/>
          </a:xfrm>
          <a:solidFill>
            <a:schemeClr val="accent6">
              <a:lumMod val="20000"/>
              <a:lumOff val="80000"/>
            </a:schemeClr>
          </a:solidFill>
        </p:spPr>
        <p:txBody>
          <a:bodyPr>
            <a:normAutofit fontScale="90000"/>
          </a:bodyPr>
          <a:lstStyle/>
          <a:p>
            <a:pPr algn="ctr"/>
            <a:r>
              <a:rPr lang="ru-RU" sz="2800" dirty="0">
                <a:solidFill>
                  <a:schemeClr val="accent3">
                    <a:lumMod val="60000"/>
                    <a:lumOff val="40000"/>
                  </a:schemeClr>
                </a:solidFill>
              </a:rPr>
              <a:t> </a:t>
            </a:r>
            <a:br>
              <a:rPr lang="ru-RU" sz="2800" dirty="0">
                <a:solidFill>
                  <a:schemeClr val="accent3">
                    <a:lumMod val="60000"/>
                    <a:lumOff val="40000"/>
                  </a:schemeClr>
                </a:solidFill>
              </a:rPr>
            </a:br>
            <a:br>
              <a:rPr lang="ru-RU" sz="2800" dirty="0">
                <a:solidFill>
                  <a:schemeClr val="accent3">
                    <a:lumMod val="60000"/>
                    <a:lumOff val="40000"/>
                  </a:schemeClr>
                </a:solidFill>
              </a:rPr>
            </a:br>
            <a:br>
              <a:rPr lang="ru-RU" sz="2800" dirty="0">
                <a:solidFill>
                  <a:schemeClr val="accent3">
                    <a:lumMod val="60000"/>
                    <a:lumOff val="40000"/>
                  </a:schemeClr>
                </a:solidFill>
              </a:rPr>
            </a:br>
            <a:br>
              <a:rPr lang="ru-RU" sz="2800" dirty="0">
                <a:solidFill>
                  <a:schemeClr val="accent3">
                    <a:lumMod val="60000"/>
                    <a:lumOff val="40000"/>
                  </a:schemeClr>
                </a:solidFill>
              </a:rPr>
            </a:br>
            <a:br>
              <a:rPr lang="ru-RU" sz="2800" dirty="0">
                <a:solidFill>
                  <a:schemeClr val="accent3">
                    <a:lumMod val="60000"/>
                    <a:lumOff val="40000"/>
                  </a:schemeClr>
                </a:solidFill>
              </a:rPr>
            </a:br>
            <a:r>
              <a:rPr lang="ru-RU" sz="2000" dirty="0">
                <a:solidFill>
                  <a:schemeClr val="accent3">
                    <a:lumMod val="60000"/>
                    <a:lumOff val="40000"/>
                  </a:schemeClr>
                </a:solidFill>
              </a:rPr>
              <a:t>Размер выплат </a:t>
            </a:r>
            <a:r>
              <a:rPr lang="ru-RU" sz="2000" b="0" dirty="0">
                <a:solidFill>
                  <a:schemeClr val="accent3">
                    <a:lumMod val="75000"/>
                  </a:schemeClr>
                </a:solidFill>
              </a:rPr>
              <a:t> </a:t>
            </a:r>
            <a:r>
              <a:rPr lang="ru-RU" sz="2000" dirty="0">
                <a:solidFill>
                  <a:schemeClr val="accent3">
                    <a:lumMod val="60000"/>
                    <a:lumOff val="40000"/>
                  </a:schemeClr>
                </a:solidFill>
              </a:rPr>
              <a:t>по  публичным-нормативным обязательствам</a:t>
            </a:r>
            <a:br>
              <a:rPr lang="ru-RU" sz="2000" b="0" dirty="0">
                <a:solidFill>
                  <a:schemeClr val="accent3">
                    <a:lumMod val="75000"/>
                  </a:schemeClr>
                </a:solidFill>
              </a:rPr>
            </a:br>
            <a:r>
              <a:rPr lang="ru-RU" sz="2000" dirty="0">
                <a:solidFill>
                  <a:schemeClr val="accent3">
                    <a:lumMod val="60000"/>
                    <a:lumOff val="40000"/>
                  </a:schemeClr>
                </a:solidFill>
              </a:rPr>
              <a:t> </a:t>
            </a:r>
            <a:endParaRPr lang="ru-RU" sz="2000" b="0" dirty="0">
              <a:solidFill>
                <a:schemeClr val="accent3">
                  <a:lumMod val="60000"/>
                  <a:lumOff val="40000"/>
                </a:schemeClr>
              </a:solidFill>
              <a:effectLst/>
            </a:endParaRPr>
          </a:p>
        </p:txBody>
      </p:sp>
      <p:sp>
        <p:nvSpPr>
          <p:cNvPr id="3" name="Объект 2"/>
          <p:cNvSpPr>
            <a:spLocks noGrp="1"/>
          </p:cNvSpPr>
          <p:nvPr>
            <p:ph idx="1"/>
          </p:nvPr>
        </p:nvSpPr>
        <p:spPr>
          <a:xfrm>
            <a:off x="251520" y="1052736"/>
            <a:ext cx="8640960" cy="5400600"/>
          </a:xfrm>
          <a:solidFill>
            <a:schemeClr val="tx2">
              <a:lumMod val="10000"/>
              <a:lumOff val="90000"/>
            </a:schemeClr>
          </a:solidFill>
        </p:spPr>
        <p:txBody>
          <a:bodyPr>
            <a:normAutofit/>
          </a:bodyPr>
          <a:lstStyle/>
          <a:p>
            <a:pPr marL="0" indent="0" algn="just">
              <a:buNone/>
            </a:pPr>
            <a:r>
              <a:rPr lang="ru-RU" sz="1800" dirty="0"/>
              <a:t>      </a:t>
            </a:r>
            <a:r>
              <a:rPr lang="ru-RU" sz="1800" dirty="0">
                <a:solidFill>
                  <a:schemeClr val="accent3">
                    <a:lumMod val="75000"/>
                  </a:schemeClr>
                </a:solidFill>
              </a:rPr>
              <a:t> </a:t>
            </a:r>
            <a:endParaRPr lang="ru-RU" sz="1600" dirty="0">
              <a:solidFill>
                <a:schemeClr val="accent3">
                  <a:lumMod val="75000"/>
                </a:schemeClr>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42412511"/>
              </p:ext>
            </p:extLst>
          </p:nvPr>
        </p:nvGraphicFramePr>
        <p:xfrm>
          <a:off x="251520" y="548679"/>
          <a:ext cx="8640960" cy="5976665"/>
        </p:xfrm>
        <a:graphic>
          <a:graphicData uri="http://schemas.openxmlformats.org/drawingml/2006/table">
            <a:tbl>
              <a:tblPr firstRow="1" bandRow="1">
                <a:tableStyleId>{F5AB1C69-6EDB-4FF4-983F-18BD219EF322}</a:tableStyleId>
              </a:tblPr>
              <a:tblGrid>
                <a:gridCol w="5954275">
                  <a:extLst>
                    <a:ext uri="{9D8B030D-6E8A-4147-A177-3AD203B41FA5}">
                      <a16:colId xmlns:a16="http://schemas.microsoft.com/office/drawing/2014/main" val="20000"/>
                    </a:ext>
                  </a:extLst>
                </a:gridCol>
                <a:gridCol w="1491906">
                  <a:extLst>
                    <a:ext uri="{9D8B030D-6E8A-4147-A177-3AD203B41FA5}">
                      <a16:colId xmlns:a16="http://schemas.microsoft.com/office/drawing/2014/main" val="20001"/>
                    </a:ext>
                  </a:extLst>
                </a:gridCol>
                <a:gridCol w="1194779">
                  <a:extLst>
                    <a:ext uri="{9D8B030D-6E8A-4147-A177-3AD203B41FA5}">
                      <a16:colId xmlns:a16="http://schemas.microsoft.com/office/drawing/2014/main" val="20002"/>
                    </a:ext>
                  </a:extLst>
                </a:gridCol>
              </a:tblGrid>
              <a:tr h="265905">
                <a:tc rowSpan="2">
                  <a:txBody>
                    <a:bodyPr/>
                    <a:lstStyle/>
                    <a:p>
                      <a:pPr algn="ctr"/>
                      <a:r>
                        <a:rPr lang="ru-RU" sz="1400" b="0" dirty="0">
                          <a:solidFill>
                            <a:schemeClr val="accent3">
                              <a:lumMod val="75000"/>
                            </a:schemeClr>
                          </a:solidFill>
                        </a:rPr>
                        <a:t>Наименование</a:t>
                      </a:r>
                      <a:r>
                        <a:rPr lang="ru-RU" sz="1400" b="0" baseline="0" dirty="0">
                          <a:solidFill>
                            <a:schemeClr val="accent3">
                              <a:lumMod val="75000"/>
                            </a:schemeClr>
                          </a:solidFill>
                        </a:rPr>
                        <a:t> выплат по  публичным-нормативным обязательствам</a:t>
                      </a:r>
                      <a:endParaRPr lang="ru-RU" sz="1400" b="0" dirty="0">
                        <a:solidFill>
                          <a:schemeClr val="accent3">
                            <a:lumMod val="75000"/>
                          </a:schemeClr>
                        </a:solidFill>
                      </a:endParaRPr>
                    </a:p>
                  </a:txBody>
                  <a:tcPr>
                    <a:solidFill>
                      <a:schemeClr val="accent3">
                        <a:lumMod val="20000"/>
                        <a:lumOff val="80000"/>
                      </a:schemeClr>
                    </a:solidFill>
                  </a:tcPr>
                </a:tc>
                <a:tc>
                  <a:txBody>
                    <a:bodyPr/>
                    <a:lstStyle/>
                    <a:p>
                      <a:pPr algn="ctr"/>
                      <a:r>
                        <a:rPr lang="ru-RU" sz="1000" b="0" dirty="0">
                          <a:solidFill>
                            <a:schemeClr val="accent3">
                              <a:lumMod val="75000"/>
                            </a:schemeClr>
                          </a:solidFill>
                        </a:rPr>
                        <a:t>2016 год</a:t>
                      </a:r>
                    </a:p>
                  </a:txBody>
                  <a:tcPr>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ru-RU" sz="1000" b="0" dirty="0">
                          <a:solidFill>
                            <a:schemeClr val="accent3">
                              <a:lumMod val="75000"/>
                            </a:schemeClr>
                          </a:solidFill>
                          <a:effectLst/>
                        </a:rPr>
                        <a:t>2017 год</a:t>
                      </a:r>
                    </a:p>
                  </a:txBody>
                  <a:tcPr>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0"/>
                  </a:ext>
                </a:extLst>
              </a:tr>
              <a:tr h="299143">
                <a:tc vMerge="1">
                  <a:txBody>
                    <a:bodyPr/>
                    <a:lstStyle/>
                    <a:p>
                      <a:endParaRPr lang="ru-RU"/>
                    </a:p>
                  </a:txBody>
                  <a:tcPr/>
                </a:tc>
                <a:tc gridSpan="2">
                  <a:txBody>
                    <a:bodyPr/>
                    <a:lstStyle/>
                    <a:p>
                      <a:pPr algn="ctr"/>
                      <a:r>
                        <a:rPr lang="ru-RU" sz="1200"/>
                        <a:t>Размер выплат (руб.)</a:t>
                      </a:r>
                      <a:endParaRPr lang="ru-RU" sz="1200" dirty="0"/>
                    </a:p>
                  </a:txBody>
                  <a:tcPr>
                    <a:lnT w="12700" cap="flat" cmpd="sng" algn="ctr">
                      <a:solidFill>
                        <a:schemeClr val="tx1"/>
                      </a:solidFill>
                      <a:prstDash val="solid"/>
                      <a:round/>
                      <a:headEnd type="none" w="med" len="med"/>
                      <a:tailEnd type="none" w="med" len="med"/>
                    </a:lnT>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sz="900" dirty="0"/>
                    </a:p>
                  </a:txBody>
                  <a:tcPr>
                    <a:lnT w="12700" cap="flat" cmpd="sng" algn="ctr">
                      <a:solidFill>
                        <a:schemeClr val="tx1"/>
                      </a:solidFill>
                      <a:prstDash val="solid"/>
                      <a:round/>
                      <a:headEnd type="none" w="med" len="med"/>
                      <a:tailEnd type="none" w="med" len="med"/>
                    </a:lnT>
                    <a:solidFill>
                      <a:schemeClr val="accent3">
                        <a:lumMod val="20000"/>
                        <a:lumOff val="80000"/>
                      </a:schemeClr>
                    </a:solidFill>
                  </a:tcPr>
                </a:tc>
                <a:extLst>
                  <a:ext uri="{0D108BD9-81ED-4DB2-BD59-A6C34878D82A}">
                    <a16:rowId xmlns:a16="http://schemas.microsoft.com/office/drawing/2014/main" val="10001"/>
                  </a:ext>
                </a:extLst>
              </a:tr>
              <a:tr h="1624606">
                <a:tc>
                  <a:txBody>
                    <a:bodyPr/>
                    <a:lstStyle/>
                    <a:p>
                      <a:pPr algn="just"/>
                      <a:r>
                        <a:rPr lang="ru-RU" sz="1100" baseline="0" dirty="0">
                          <a:solidFill>
                            <a:schemeClr val="accent3">
                              <a:lumMod val="75000"/>
                            </a:schemeClr>
                          </a:solidFill>
                        </a:rPr>
                        <a:t>      Доплата за стаж (общую продолжительность) работы (службы) в органах местного самоуправления муниципальных образований к трудовой пенсии по старости, трудовой пенсии по инвалидности, пенсии за выслугу лет лицам, замещавшим муниципальные должности, должности муниципальной службы в органах местного самоуправления муниципальных образований </a:t>
                      </a:r>
                    </a:p>
                  </a:txBody>
                  <a:tcPr/>
                </a:tc>
                <a:tc gridSpan="2">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baseline="0" dirty="0">
                          <a:solidFill>
                            <a:schemeClr val="accent3">
                              <a:lumMod val="75000"/>
                            </a:schemeClr>
                          </a:solidFill>
                          <a:latin typeface="+mn-lt"/>
                          <a:ea typeface="+mn-ea"/>
                          <a:cs typeface="+mn-cs"/>
                        </a:rPr>
                        <a:t>Порядок определения размера доплаты к пенсии утверждён в статье 4 </a:t>
                      </a:r>
                      <a:r>
                        <a:rPr lang="ru-RU" sz="1100" dirty="0">
                          <a:solidFill>
                            <a:schemeClr val="accent3">
                              <a:lumMod val="75000"/>
                            </a:schemeClr>
                          </a:solidFill>
                        </a:rPr>
                        <a:t>Закона Санкт-Петербурга от 13.04.2011 № 204-50 «О ежемесячной доплате к трудовой пенсии,</a:t>
                      </a:r>
                      <a:r>
                        <a:rPr lang="ru-RU" sz="1100" baseline="0" dirty="0">
                          <a:solidFill>
                            <a:schemeClr val="accent3">
                              <a:lumMod val="75000"/>
                            </a:schemeClr>
                          </a:solidFill>
                        </a:rPr>
                        <a:t> </a:t>
                      </a:r>
                      <a:r>
                        <a:rPr lang="ru-RU" sz="1100" dirty="0">
                          <a:solidFill>
                            <a:schemeClr val="accent3">
                              <a:lumMod val="75000"/>
                            </a:schemeClr>
                          </a:solidFill>
                        </a:rPr>
                        <a:t>лицам,</a:t>
                      </a:r>
                      <a:r>
                        <a:rPr lang="ru-RU" sz="1100" baseline="0" dirty="0">
                          <a:solidFill>
                            <a:schemeClr val="accent3">
                              <a:lumMod val="75000"/>
                            </a:schemeClr>
                          </a:solidFill>
                        </a:rPr>
                        <a:t> замещавшим  муниципальные должности, должности муниципальной</a:t>
                      </a:r>
                      <a:r>
                        <a:rPr lang="ru-RU" sz="1100" dirty="0">
                          <a:solidFill>
                            <a:schemeClr val="accent3">
                              <a:lumMod val="75000"/>
                            </a:schemeClr>
                          </a:solidFill>
                        </a:rPr>
                        <a:t>  службы в ОМС» </a:t>
                      </a:r>
                    </a:p>
                  </a:txBody>
                  <a:tcPr/>
                </a:tc>
                <a:tc hMerge="1">
                  <a:txBody>
                    <a:bodyPr/>
                    <a:lstStyle/>
                    <a:p>
                      <a:pPr algn="r"/>
                      <a:endParaRPr lang="ru-RU" sz="1400" dirty="0">
                        <a:solidFill>
                          <a:schemeClr val="accent3">
                            <a:lumMod val="75000"/>
                          </a:schemeClr>
                        </a:solidFill>
                      </a:endParaRPr>
                    </a:p>
                  </a:txBody>
                  <a:tcPr/>
                </a:tc>
                <a:extLst>
                  <a:ext uri="{0D108BD9-81ED-4DB2-BD59-A6C34878D82A}">
                    <a16:rowId xmlns:a16="http://schemas.microsoft.com/office/drawing/2014/main" val="10002"/>
                  </a:ext>
                </a:extLst>
              </a:tr>
              <a:tr h="830953">
                <a:tc>
                  <a:txBody>
                    <a:bodyPr/>
                    <a:lstStyle/>
                    <a:p>
                      <a:pPr algn="just"/>
                      <a:r>
                        <a:rPr lang="ru-RU" sz="1100" dirty="0">
                          <a:solidFill>
                            <a:schemeClr val="accent3">
                              <a:lumMod val="75000"/>
                            </a:schemeClr>
                          </a:solidFill>
                        </a:rPr>
                        <a:t>      Денежные средства на содержание 1 ребенка в семье опекуна и приемной семье  </a:t>
                      </a:r>
                    </a:p>
                  </a:txBody>
                  <a:tcPr/>
                </a:tc>
                <a:tc>
                  <a:txBody>
                    <a:bodyPr/>
                    <a:lstStyle/>
                    <a:p>
                      <a:pPr algn="r"/>
                      <a:r>
                        <a:rPr lang="ru-RU" sz="1100" baseline="0" dirty="0">
                          <a:solidFill>
                            <a:schemeClr val="accent3">
                              <a:lumMod val="75000"/>
                            </a:schemeClr>
                          </a:solidFill>
                        </a:rPr>
                        <a:t>С 01.01.2016 - 8745,0</a:t>
                      </a:r>
                    </a:p>
                    <a:p>
                      <a:pPr algn="r"/>
                      <a:r>
                        <a:rPr lang="ru-RU" sz="1100" baseline="0" dirty="0">
                          <a:solidFill>
                            <a:schemeClr val="accent3">
                              <a:lumMod val="75000"/>
                            </a:schemeClr>
                          </a:solidFill>
                        </a:rPr>
                        <a:t>С 01.07.2016 -</a:t>
                      </a:r>
                    </a:p>
                    <a:p>
                      <a:pPr algn="r"/>
                      <a:r>
                        <a:rPr lang="ru-RU" sz="1100" baseline="0" dirty="0">
                          <a:solidFill>
                            <a:schemeClr val="accent3">
                              <a:lumMod val="75000"/>
                            </a:schemeClr>
                          </a:solidFill>
                        </a:rPr>
                        <a:t>10444,0</a:t>
                      </a:r>
                      <a:r>
                        <a:rPr lang="ru-RU" sz="1100" dirty="0">
                          <a:solidFill>
                            <a:schemeClr val="accent3">
                              <a:lumMod val="75000"/>
                            </a:schemeClr>
                          </a:solidFill>
                        </a:rPr>
                        <a:t> </a:t>
                      </a:r>
                    </a:p>
                  </a:txBody>
                  <a:tcPr/>
                </a:tc>
                <a:tc>
                  <a:txBody>
                    <a:bodyPr/>
                    <a:lstStyle/>
                    <a:p>
                      <a:endParaRPr lang="ru-RU" sz="1100" dirty="0">
                        <a:solidFill>
                          <a:schemeClr val="accent3">
                            <a:lumMod val="75000"/>
                          </a:schemeClr>
                        </a:solidFill>
                      </a:endParaRPr>
                    </a:p>
                    <a:p>
                      <a:pPr algn="r"/>
                      <a:r>
                        <a:rPr lang="ru-RU" sz="1100" dirty="0">
                          <a:solidFill>
                            <a:schemeClr val="accent3">
                              <a:lumMod val="75000"/>
                            </a:schemeClr>
                          </a:solidFill>
                        </a:rPr>
                        <a:t>11248,0 </a:t>
                      </a:r>
                    </a:p>
                  </a:txBody>
                  <a:tcPr/>
                </a:tc>
                <a:extLst>
                  <a:ext uri="{0D108BD9-81ED-4DB2-BD59-A6C34878D82A}">
                    <a16:rowId xmlns:a16="http://schemas.microsoft.com/office/drawing/2014/main" val="10003"/>
                  </a:ext>
                </a:extLst>
              </a:tr>
              <a:tr h="2249342">
                <a:tc>
                  <a:txBody>
                    <a:bodyPr/>
                    <a:lstStyle/>
                    <a:p>
                      <a:pPr algn="just"/>
                      <a:r>
                        <a:rPr lang="ru-RU" sz="1100" dirty="0">
                          <a:solidFill>
                            <a:schemeClr val="accent3">
                              <a:lumMod val="75000"/>
                            </a:schemeClr>
                          </a:solidFill>
                        </a:rPr>
                        <a:t> Вознаграждение приемным родителям</a:t>
                      </a:r>
                      <a:r>
                        <a:rPr lang="ru-RU" sz="1100" baseline="30000" dirty="0">
                          <a:solidFill>
                            <a:schemeClr val="accent3">
                              <a:lumMod val="75000"/>
                            </a:schemeClr>
                          </a:solidFill>
                        </a:rPr>
                        <a:t>*</a:t>
                      </a:r>
                      <a:r>
                        <a:rPr lang="ru-RU" sz="1100" dirty="0">
                          <a:solidFill>
                            <a:schemeClr val="accent3">
                              <a:lumMod val="75000"/>
                            </a:schemeClr>
                          </a:solidFill>
                        </a:rPr>
                        <a:t>:           с 1 ребёнком;</a:t>
                      </a:r>
                    </a:p>
                    <a:p>
                      <a:pPr algn="just"/>
                      <a:r>
                        <a:rPr lang="ru-RU" sz="1100" dirty="0">
                          <a:solidFill>
                            <a:schemeClr val="accent3">
                              <a:lumMod val="75000"/>
                            </a:schemeClr>
                          </a:solidFill>
                        </a:rPr>
                        <a:t>                                                                       с 2 детьми;  </a:t>
                      </a:r>
                    </a:p>
                    <a:p>
                      <a:pPr algn="just"/>
                      <a:r>
                        <a:rPr lang="ru-RU" sz="1100" dirty="0">
                          <a:solidFill>
                            <a:schemeClr val="accent3">
                              <a:lumMod val="75000"/>
                            </a:schemeClr>
                          </a:solidFill>
                        </a:rPr>
                        <a:t>                                                                       с</a:t>
                      </a:r>
                      <a:r>
                        <a:rPr lang="ru-RU" sz="1100" baseline="0" dirty="0">
                          <a:solidFill>
                            <a:schemeClr val="accent3">
                              <a:lumMod val="75000"/>
                            </a:schemeClr>
                          </a:solidFill>
                        </a:rPr>
                        <a:t> 3 детьми;</a:t>
                      </a:r>
                    </a:p>
                    <a:p>
                      <a:pPr algn="just"/>
                      <a:r>
                        <a:rPr lang="ru-RU" sz="1100" baseline="0" dirty="0">
                          <a:solidFill>
                            <a:schemeClr val="accent3">
                              <a:lumMod val="75000"/>
                            </a:schemeClr>
                          </a:solidFill>
                        </a:rPr>
                        <a:t>                                                                       с 4 детьми;</a:t>
                      </a:r>
                    </a:p>
                    <a:p>
                      <a:pPr algn="just"/>
                      <a:r>
                        <a:rPr lang="ru-RU" sz="1100" baseline="0" dirty="0">
                          <a:solidFill>
                            <a:schemeClr val="accent3">
                              <a:lumMod val="75000"/>
                            </a:schemeClr>
                          </a:solidFill>
                        </a:rPr>
                        <a:t>                                                                       с 5 детьми;      </a:t>
                      </a:r>
                      <a:r>
                        <a:rPr lang="ru-RU" sz="1100" dirty="0">
                          <a:solidFill>
                            <a:schemeClr val="accent3">
                              <a:lumMod val="75000"/>
                            </a:schemeClr>
                          </a:solidFill>
                        </a:rPr>
                        <a:t>     </a:t>
                      </a:r>
                    </a:p>
                    <a:p>
                      <a:pPr algn="just"/>
                      <a:r>
                        <a:rPr lang="ru-RU" sz="1100" dirty="0">
                          <a:solidFill>
                            <a:schemeClr val="accent3">
                              <a:lumMod val="75000"/>
                            </a:schemeClr>
                          </a:solidFill>
                        </a:rPr>
                        <a:t>                                                                       с 6 детьми; </a:t>
                      </a:r>
                    </a:p>
                    <a:p>
                      <a:pPr algn="just"/>
                      <a:r>
                        <a:rPr lang="ru-RU" sz="1100" dirty="0">
                          <a:solidFill>
                            <a:schemeClr val="accent3">
                              <a:lumMod val="75000"/>
                            </a:schemeClr>
                          </a:solidFill>
                        </a:rPr>
                        <a:t>                                                                       с 7 детьми;</a:t>
                      </a:r>
                    </a:p>
                    <a:p>
                      <a:pPr algn="just"/>
                      <a:r>
                        <a:rPr lang="ru-RU" sz="1100" dirty="0">
                          <a:solidFill>
                            <a:schemeClr val="accent3">
                              <a:lumMod val="75000"/>
                            </a:schemeClr>
                          </a:solidFill>
                        </a:rPr>
                        <a:t>                                                                       с 8 детьми.</a:t>
                      </a:r>
                    </a:p>
                  </a:txBody>
                  <a:tcPr/>
                </a:tc>
                <a:tc>
                  <a:txBody>
                    <a:bodyPr/>
                    <a:lstStyle/>
                    <a:p>
                      <a:pPr algn="r"/>
                      <a:r>
                        <a:rPr lang="ru-RU" sz="1100" dirty="0">
                          <a:solidFill>
                            <a:schemeClr val="accent3">
                              <a:lumMod val="75000"/>
                            </a:schemeClr>
                          </a:solidFill>
                        </a:rPr>
                        <a:t>9174,0</a:t>
                      </a:r>
                    </a:p>
                    <a:p>
                      <a:pPr algn="r"/>
                      <a:r>
                        <a:rPr lang="ru-RU" sz="1100" dirty="0">
                          <a:solidFill>
                            <a:schemeClr val="accent3">
                              <a:lumMod val="75000"/>
                            </a:schemeClr>
                          </a:solidFill>
                        </a:rPr>
                        <a:t>13761,0</a:t>
                      </a:r>
                    </a:p>
                    <a:p>
                      <a:pPr algn="r"/>
                      <a:r>
                        <a:rPr lang="ru-RU" sz="1100" dirty="0">
                          <a:solidFill>
                            <a:schemeClr val="accent3">
                              <a:lumMod val="75000"/>
                            </a:schemeClr>
                          </a:solidFill>
                        </a:rPr>
                        <a:t>18348,0</a:t>
                      </a:r>
                    </a:p>
                    <a:p>
                      <a:pPr algn="r"/>
                      <a:r>
                        <a:rPr lang="ru-RU" sz="1100" dirty="0">
                          <a:solidFill>
                            <a:schemeClr val="accent3">
                              <a:lumMod val="75000"/>
                            </a:schemeClr>
                          </a:solidFill>
                        </a:rPr>
                        <a:t>22935,0</a:t>
                      </a:r>
                    </a:p>
                    <a:p>
                      <a:pPr algn="r"/>
                      <a:r>
                        <a:rPr lang="ru-RU" sz="1100" dirty="0">
                          <a:solidFill>
                            <a:schemeClr val="accent3">
                              <a:lumMod val="75000"/>
                            </a:schemeClr>
                          </a:solidFill>
                        </a:rPr>
                        <a:t>27522,0</a:t>
                      </a:r>
                    </a:p>
                    <a:p>
                      <a:pPr algn="r"/>
                      <a:r>
                        <a:rPr lang="ru-RU" sz="1100" dirty="0">
                          <a:solidFill>
                            <a:schemeClr val="accent3">
                              <a:lumMod val="75000"/>
                            </a:schemeClr>
                          </a:solidFill>
                        </a:rPr>
                        <a:t>32109,0</a:t>
                      </a:r>
                    </a:p>
                    <a:p>
                      <a:pPr algn="r"/>
                      <a:r>
                        <a:rPr lang="ru-RU" sz="1100" dirty="0">
                          <a:solidFill>
                            <a:schemeClr val="accent3">
                              <a:lumMod val="75000"/>
                            </a:schemeClr>
                          </a:solidFill>
                        </a:rPr>
                        <a:t>36696,0</a:t>
                      </a:r>
                    </a:p>
                    <a:p>
                      <a:pPr algn="r"/>
                      <a:r>
                        <a:rPr lang="ru-RU" sz="1100" dirty="0">
                          <a:solidFill>
                            <a:schemeClr val="accent3">
                              <a:lumMod val="75000"/>
                            </a:schemeClr>
                          </a:solidFill>
                        </a:rPr>
                        <a:t>41283,0</a:t>
                      </a:r>
                    </a:p>
                  </a:txBody>
                  <a:tcPr/>
                </a:tc>
                <a:tc>
                  <a:txBody>
                    <a:bodyPr/>
                    <a:lstStyle/>
                    <a:p>
                      <a:pPr algn="r"/>
                      <a:r>
                        <a:rPr lang="ru-RU" sz="1100" dirty="0">
                          <a:solidFill>
                            <a:schemeClr val="accent3">
                              <a:lumMod val="75000"/>
                            </a:schemeClr>
                          </a:solidFill>
                        </a:rPr>
                        <a:t>9880,0</a:t>
                      </a:r>
                    </a:p>
                    <a:p>
                      <a:pPr algn="r"/>
                      <a:r>
                        <a:rPr lang="ru-RU" sz="1100" dirty="0">
                          <a:solidFill>
                            <a:schemeClr val="accent3">
                              <a:lumMod val="75000"/>
                            </a:schemeClr>
                          </a:solidFill>
                        </a:rPr>
                        <a:t>14820,0</a:t>
                      </a:r>
                    </a:p>
                    <a:p>
                      <a:pPr algn="r"/>
                      <a:r>
                        <a:rPr lang="ru-RU" sz="1100" dirty="0">
                          <a:solidFill>
                            <a:schemeClr val="accent3">
                              <a:lumMod val="75000"/>
                            </a:schemeClr>
                          </a:solidFill>
                        </a:rPr>
                        <a:t>19760,0</a:t>
                      </a:r>
                    </a:p>
                    <a:p>
                      <a:pPr algn="r"/>
                      <a:r>
                        <a:rPr lang="ru-RU" sz="1100" dirty="0">
                          <a:solidFill>
                            <a:schemeClr val="accent3">
                              <a:lumMod val="75000"/>
                            </a:schemeClr>
                          </a:solidFill>
                        </a:rPr>
                        <a:t>24700,0</a:t>
                      </a:r>
                    </a:p>
                    <a:p>
                      <a:pPr algn="r"/>
                      <a:r>
                        <a:rPr lang="ru-RU" sz="1100" dirty="0">
                          <a:solidFill>
                            <a:schemeClr val="accent3">
                              <a:lumMod val="75000"/>
                            </a:schemeClr>
                          </a:solidFill>
                        </a:rPr>
                        <a:t>29640,0</a:t>
                      </a:r>
                    </a:p>
                    <a:p>
                      <a:pPr algn="r"/>
                      <a:r>
                        <a:rPr lang="ru-RU" sz="1100" dirty="0">
                          <a:solidFill>
                            <a:schemeClr val="accent3">
                              <a:lumMod val="75000"/>
                            </a:schemeClr>
                          </a:solidFill>
                        </a:rPr>
                        <a:t>34580,0</a:t>
                      </a:r>
                    </a:p>
                    <a:p>
                      <a:pPr algn="r"/>
                      <a:r>
                        <a:rPr lang="ru-RU" sz="1100" dirty="0">
                          <a:solidFill>
                            <a:schemeClr val="accent3">
                              <a:lumMod val="75000"/>
                            </a:schemeClr>
                          </a:solidFill>
                        </a:rPr>
                        <a:t>39520,0</a:t>
                      </a:r>
                    </a:p>
                    <a:p>
                      <a:pPr algn="r"/>
                      <a:r>
                        <a:rPr lang="ru-RU" sz="1100" dirty="0">
                          <a:solidFill>
                            <a:schemeClr val="accent3">
                              <a:lumMod val="75000"/>
                            </a:schemeClr>
                          </a:solidFill>
                        </a:rPr>
                        <a:t>44460,0</a:t>
                      </a:r>
                    </a:p>
                  </a:txBody>
                  <a:tcPr/>
                </a:tc>
                <a:extLst>
                  <a:ext uri="{0D108BD9-81ED-4DB2-BD59-A6C34878D82A}">
                    <a16:rowId xmlns:a16="http://schemas.microsoft.com/office/drawing/2014/main" val="10004"/>
                  </a:ext>
                </a:extLst>
              </a:tr>
              <a:tr h="706716">
                <a:tc gridSpan="3">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100" dirty="0">
                          <a:solidFill>
                            <a:schemeClr val="accent3">
                              <a:lumMod val="75000"/>
                            </a:schemeClr>
                          </a:solidFill>
                        </a:rPr>
                        <a:t>*</a:t>
                      </a:r>
                      <a:r>
                        <a:rPr kumimoji="0" lang="ru-RU" sz="1100" b="0" i="0" u="none" strike="noStrike" kern="1200" baseline="0" dirty="0">
                          <a:solidFill>
                            <a:schemeClr val="dk1"/>
                          </a:solidFill>
                          <a:latin typeface="+mn-lt"/>
                          <a:ea typeface="+mn-ea"/>
                          <a:cs typeface="+mn-cs"/>
                        </a:rPr>
                        <a:t>При наличии в семье приемных детей, не достигших трехлетнего возраста, приемных детей с ограниченными возможностями здоровья, приемных детей, относящихся к категории детей-инвалидов, размер вознаграждения увеличивается на 0,5 величины базовой единицы (на каждого ребенка)</a:t>
                      </a:r>
                      <a:endParaRPr lang="ru-RU" sz="1100" dirty="0">
                        <a:solidFill>
                          <a:schemeClr val="accent3">
                            <a:lumMod val="75000"/>
                          </a:schemeClr>
                        </a:solidFill>
                      </a:endParaRPr>
                    </a:p>
                  </a:txBody>
                  <a:tcPr/>
                </a:tc>
                <a:tc hMerge="1">
                  <a:txBody>
                    <a:bodyPr/>
                    <a:lstStyle/>
                    <a:p>
                      <a:pPr algn="r"/>
                      <a:endParaRPr lang="ru-RU" sz="1400" dirty="0">
                        <a:solidFill>
                          <a:schemeClr val="accent3">
                            <a:lumMod val="75000"/>
                          </a:schemeClr>
                        </a:solidFill>
                      </a:endParaRPr>
                    </a:p>
                  </a:txBody>
                  <a:tcPr/>
                </a:tc>
                <a:tc hMerge="1">
                  <a:txBody>
                    <a:bodyPr/>
                    <a:lstStyle/>
                    <a:p>
                      <a:pPr algn="l"/>
                      <a:endParaRPr lang="ru-RU" sz="1400" dirty="0">
                        <a:solidFill>
                          <a:schemeClr val="accent3">
                            <a:lumMod val="75000"/>
                          </a:schemeClr>
                        </a:solidFill>
                      </a:endParaRPr>
                    </a:p>
                  </a:txBody>
                  <a:tcPr/>
                </a:tc>
                <a:extLst>
                  <a:ext uri="{0D108BD9-81ED-4DB2-BD59-A6C34878D82A}">
                    <a16:rowId xmlns:a16="http://schemas.microsoft.com/office/drawing/2014/main" val="10005"/>
                  </a:ext>
                </a:extLst>
              </a:tr>
            </a:tbl>
          </a:graphicData>
        </a:graphic>
      </p:graphicFrame>
      <p:pic>
        <p:nvPicPr>
          <p:cNvPr id="12290" name="Picture 2" descr="C:\Program Files\Microsoft Office\MEDIA\CAGCAT10\j0216724.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3688" y="4005064"/>
            <a:ext cx="1373191" cy="1726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94505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6632"/>
            <a:ext cx="8640960" cy="576064"/>
          </a:xfrm>
          <a:solidFill>
            <a:schemeClr val="accent6">
              <a:lumMod val="20000"/>
              <a:lumOff val="80000"/>
            </a:schemeClr>
          </a:solidFill>
        </p:spPr>
        <p:txBody>
          <a:bodyPr>
            <a:normAutofit fontScale="90000"/>
          </a:bodyPr>
          <a:lstStyle/>
          <a:p>
            <a:pPr algn="ctr"/>
            <a:r>
              <a:rPr lang="ru-RU" sz="2800" dirty="0">
                <a:solidFill>
                  <a:schemeClr val="accent3">
                    <a:lumMod val="60000"/>
                    <a:lumOff val="40000"/>
                  </a:schemeClr>
                </a:solidFill>
              </a:rPr>
              <a:t> </a:t>
            </a:r>
            <a:br>
              <a:rPr lang="ru-RU" sz="2800" dirty="0">
                <a:solidFill>
                  <a:schemeClr val="accent3">
                    <a:lumMod val="60000"/>
                    <a:lumOff val="40000"/>
                  </a:schemeClr>
                </a:solidFill>
              </a:rPr>
            </a:br>
            <a:br>
              <a:rPr lang="ru-RU" sz="2800" dirty="0">
                <a:solidFill>
                  <a:schemeClr val="accent3">
                    <a:lumMod val="60000"/>
                    <a:lumOff val="40000"/>
                  </a:schemeClr>
                </a:solidFill>
              </a:rPr>
            </a:br>
            <a:br>
              <a:rPr lang="ru-RU" sz="2800" dirty="0">
                <a:solidFill>
                  <a:schemeClr val="accent3">
                    <a:lumMod val="60000"/>
                    <a:lumOff val="40000"/>
                  </a:schemeClr>
                </a:solidFill>
              </a:rPr>
            </a:br>
            <a:br>
              <a:rPr lang="ru-RU" sz="2800" dirty="0">
                <a:solidFill>
                  <a:schemeClr val="accent3">
                    <a:lumMod val="60000"/>
                    <a:lumOff val="40000"/>
                  </a:schemeClr>
                </a:solidFill>
              </a:rPr>
            </a:br>
            <a:br>
              <a:rPr lang="ru-RU" sz="2800" dirty="0">
                <a:solidFill>
                  <a:schemeClr val="accent3">
                    <a:lumMod val="60000"/>
                    <a:lumOff val="40000"/>
                  </a:schemeClr>
                </a:solidFill>
              </a:rPr>
            </a:br>
            <a:br>
              <a:rPr lang="ru-RU" sz="2000" b="0" dirty="0">
                <a:solidFill>
                  <a:schemeClr val="accent3">
                    <a:lumMod val="75000"/>
                  </a:schemeClr>
                </a:solidFill>
              </a:rPr>
            </a:br>
            <a:r>
              <a:rPr lang="ru-RU" sz="2000" dirty="0">
                <a:solidFill>
                  <a:schemeClr val="accent3">
                    <a:lumMod val="60000"/>
                    <a:lumOff val="40000"/>
                  </a:schemeClr>
                </a:solidFill>
              </a:rPr>
              <a:t> Расходы бюджета МО </a:t>
            </a:r>
            <a:r>
              <a:rPr lang="ru-RU" sz="2000" dirty="0" err="1">
                <a:solidFill>
                  <a:schemeClr val="accent3">
                    <a:lumMod val="60000"/>
                    <a:lumOff val="40000"/>
                  </a:schemeClr>
                </a:solidFill>
              </a:rPr>
              <a:t>г.Петергоф</a:t>
            </a:r>
            <a:r>
              <a:rPr lang="ru-RU" sz="2000" dirty="0">
                <a:solidFill>
                  <a:schemeClr val="accent3">
                    <a:lumMod val="60000"/>
                    <a:lumOff val="40000"/>
                  </a:schemeClr>
                </a:solidFill>
              </a:rPr>
              <a:t> по разделу             «Общегосударственные расходы»   </a:t>
            </a:r>
            <a:r>
              <a:rPr lang="ru-RU" sz="1600" b="0" dirty="0">
                <a:solidFill>
                  <a:schemeClr val="accent3">
                    <a:lumMod val="60000"/>
                    <a:lumOff val="40000"/>
                  </a:schemeClr>
                </a:solidFill>
                <a:effectLst/>
              </a:rPr>
              <a:t>(</a:t>
            </a:r>
            <a:r>
              <a:rPr lang="ru-RU" sz="1600" b="0" dirty="0" err="1">
                <a:solidFill>
                  <a:schemeClr val="accent3">
                    <a:lumMod val="60000"/>
                    <a:lumOff val="40000"/>
                  </a:schemeClr>
                </a:solidFill>
                <a:effectLst/>
              </a:rPr>
              <a:t>тыс.руб</a:t>
            </a:r>
            <a:r>
              <a:rPr lang="ru-RU" sz="1600" b="0" dirty="0">
                <a:solidFill>
                  <a:schemeClr val="accent3">
                    <a:lumMod val="60000"/>
                    <a:lumOff val="40000"/>
                  </a:schemeClr>
                </a:solidFill>
                <a:effectLst/>
              </a:rPr>
              <a:t>.)</a:t>
            </a:r>
          </a:p>
        </p:txBody>
      </p:sp>
      <p:sp>
        <p:nvSpPr>
          <p:cNvPr id="3" name="Объект 2"/>
          <p:cNvSpPr>
            <a:spLocks noGrp="1"/>
          </p:cNvSpPr>
          <p:nvPr>
            <p:ph idx="1"/>
          </p:nvPr>
        </p:nvSpPr>
        <p:spPr>
          <a:xfrm>
            <a:off x="251520" y="1052736"/>
            <a:ext cx="8640960" cy="5400600"/>
          </a:xfrm>
          <a:solidFill>
            <a:schemeClr val="tx2">
              <a:lumMod val="10000"/>
              <a:lumOff val="90000"/>
            </a:schemeClr>
          </a:solidFill>
        </p:spPr>
        <p:txBody>
          <a:bodyPr>
            <a:normAutofit/>
          </a:bodyPr>
          <a:lstStyle/>
          <a:p>
            <a:pPr marL="0" indent="0" algn="just">
              <a:buNone/>
            </a:pPr>
            <a:r>
              <a:rPr lang="ru-RU" sz="1800" dirty="0"/>
              <a:t>      </a:t>
            </a:r>
            <a:r>
              <a:rPr lang="ru-RU" sz="1800" dirty="0">
                <a:solidFill>
                  <a:schemeClr val="accent3">
                    <a:lumMod val="75000"/>
                  </a:schemeClr>
                </a:solidFill>
              </a:rPr>
              <a:t> </a:t>
            </a:r>
            <a:endParaRPr lang="ru-RU" sz="1600" dirty="0">
              <a:solidFill>
                <a:schemeClr val="accent3">
                  <a:lumMod val="75000"/>
                </a:schemeClr>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3241418105"/>
              </p:ext>
            </p:extLst>
          </p:nvPr>
        </p:nvGraphicFramePr>
        <p:xfrm>
          <a:off x="251520" y="692698"/>
          <a:ext cx="8640960" cy="5832646"/>
        </p:xfrm>
        <a:graphic>
          <a:graphicData uri="http://schemas.openxmlformats.org/drawingml/2006/table">
            <a:tbl>
              <a:tblPr firstRow="1" bandRow="1">
                <a:tableStyleId>{F5AB1C69-6EDB-4FF4-983F-18BD219EF322}</a:tableStyleId>
              </a:tblPr>
              <a:tblGrid>
                <a:gridCol w="6487685">
                  <a:extLst>
                    <a:ext uri="{9D8B030D-6E8A-4147-A177-3AD203B41FA5}">
                      <a16:colId xmlns:a16="http://schemas.microsoft.com/office/drawing/2014/main" val="20000"/>
                    </a:ext>
                  </a:extLst>
                </a:gridCol>
                <a:gridCol w="1145163">
                  <a:extLst>
                    <a:ext uri="{9D8B030D-6E8A-4147-A177-3AD203B41FA5}">
                      <a16:colId xmlns:a16="http://schemas.microsoft.com/office/drawing/2014/main" val="20001"/>
                    </a:ext>
                  </a:extLst>
                </a:gridCol>
                <a:gridCol w="1008112">
                  <a:extLst>
                    <a:ext uri="{9D8B030D-6E8A-4147-A177-3AD203B41FA5}">
                      <a16:colId xmlns:a16="http://schemas.microsoft.com/office/drawing/2014/main" val="20002"/>
                    </a:ext>
                  </a:extLst>
                </a:gridCol>
              </a:tblGrid>
              <a:tr h="435033">
                <a:tc>
                  <a:txBody>
                    <a:bodyPr/>
                    <a:lstStyle/>
                    <a:p>
                      <a:pPr algn="ctr"/>
                      <a:r>
                        <a:rPr lang="ru-RU" sz="1000" b="0" dirty="0">
                          <a:solidFill>
                            <a:schemeClr val="accent3">
                              <a:lumMod val="75000"/>
                            </a:schemeClr>
                          </a:solidFill>
                        </a:rPr>
                        <a:t>Наименование  расходов</a:t>
                      </a:r>
                    </a:p>
                  </a:txBody>
                  <a:tcPr>
                    <a:solidFill>
                      <a:schemeClr val="accent3">
                        <a:lumMod val="20000"/>
                        <a:lumOff val="80000"/>
                      </a:schemeClr>
                    </a:solidFill>
                  </a:tcPr>
                </a:tc>
                <a:tc>
                  <a:txBody>
                    <a:bodyPr/>
                    <a:lstStyle/>
                    <a:p>
                      <a:pPr algn="ctr"/>
                      <a:r>
                        <a:rPr lang="ru-RU" sz="1000" b="0" dirty="0">
                          <a:solidFill>
                            <a:schemeClr val="accent3">
                              <a:lumMod val="75000"/>
                            </a:schemeClr>
                          </a:solidFill>
                        </a:rPr>
                        <a:t>2016</a:t>
                      </a:r>
                      <a:r>
                        <a:rPr lang="ru-RU" sz="1000" b="0" baseline="0" dirty="0">
                          <a:solidFill>
                            <a:schemeClr val="accent3">
                              <a:lumMod val="75000"/>
                            </a:schemeClr>
                          </a:solidFill>
                        </a:rPr>
                        <a:t> </a:t>
                      </a:r>
                      <a:r>
                        <a:rPr lang="ru-RU" sz="1000" b="0" dirty="0">
                          <a:solidFill>
                            <a:schemeClr val="accent3">
                              <a:lumMod val="75000"/>
                            </a:schemeClr>
                          </a:solidFill>
                        </a:rPr>
                        <a:t>год</a:t>
                      </a:r>
                    </a:p>
                    <a:p>
                      <a:pPr algn="ctr"/>
                      <a:r>
                        <a:rPr lang="ru-RU" sz="1000" b="0" dirty="0">
                          <a:solidFill>
                            <a:schemeClr val="accent3">
                              <a:lumMod val="75000"/>
                            </a:schemeClr>
                          </a:solidFill>
                        </a:rPr>
                        <a:t>план</a:t>
                      </a:r>
                    </a:p>
                  </a:txBody>
                  <a:tcPr>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ru-RU" sz="1000" b="0" dirty="0">
                          <a:solidFill>
                            <a:schemeClr val="accent3">
                              <a:lumMod val="75000"/>
                            </a:schemeClr>
                          </a:solidFill>
                          <a:effectLst/>
                        </a:rPr>
                        <a:t>2017 год</a:t>
                      </a:r>
                    </a:p>
                    <a:p>
                      <a:pPr algn="ctr"/>
                      <a:r>
                        <a:rPr lang="ru-RU" sz="1000" b="0" dirty="0">
                          <a:solidFill>
                            <a:schemeClr val="accent3">
                              <a:lumMod val="75000"/>
                            </a:schemeClr>
                          </a:solidFill>
                          <a:effectLst/>
                        </a:rPr>
                        <a:t>проект</a:t>
                      </a:r>
                    </a:p>
                  </a:txBody>
                  <a:tcPr>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0"/>
                  </a:ext>
                </a:extLst>
              </a:tr>
              <a:tr h="434769">
                <a:tc>
                  <a:txBody>
                    <a:bodyPr/>
                    <a:lstStyle/>
                    <a:p>
                      <a:pPr algn="l"/>
                      <a:r>
                        <a:rPr lang="ru-RU" sz="1000" dirty="0">
                          <a:solidFill>
                            <a:schemeClr val="accent3">
                              <a:lumMod val="75000"/>
                            </a:schemeClr>
                          </a:solidFill>
                        </a:rPr>
                        <a:t>Расходы на содержание и обеспечение деятельности главы муниципального образования, исполняющего полномочия председателя Муниципального Совета</a:t>
                      </a:r>
                    </a:p>
                  </a:txBody>
                  <a:tcPr/>
                </a:tc>
                <a:tc>
                  <a:txBody>
                    <a:bodyPr/>
                    <a:lstStyle/>
                    <a:p>
                      <a:pPr algn="ctr"/>
                      <a:r>
                        <a:rPr lang="ru-RU" sz="1000" dirty="0">
                          <a:solidFill>
                            <a:schemeClr val="accent3">
                              <a:lumMod val="75000"/>
                            </a:schemeClr>
                          </a:solidFill>
                        </a:rPr>
                        <a:t>1246,6</a:t>
                      </a:r>
                    </a:p>
                  </a:txBody>
                  <a:tcPr>
                    <a:lnT w="12700" cap="flat" cmpd="sng" algn="ctr">
                      <a:solidFill>
                        <a:schemeClr val="tx1"/>
                      </a:solidFill>
                      <a:prstDash val="solid"/>
                      <a:round/>
                      <a:headEnd type="none" w="med" len="med"/>
                      <a:tailEnd type="none" w="med" len="med"/>
                    </a:lnT>
                  </a:tcPr>
                </a:tc>
                <a:tc>
                  <a:txBody>
                    <a:bodyPr/>
                    <a:lstStyle/>
                    <a:p>
                      <a:pPr algn="ctr"/>
                      <a:r>
                        <a:rPr lang="ru-RU" sz="1000" dirty="0">
                          <a:solidFill>
                            <a:schemeClr val="accent3">
                              <a:lumMod val="75000"/>
                            </a:schemeClr>
                          </a:solidFill>
                        </a:rPr>
                        <a:t>1344,5</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552265">
                <a:tc>
                  <a:txBody>
                    <a:bodyPr/>
                    <a:lstStyle/>
                    <a:p>
                      <a:pPr algn="just"/>
                      <a:r>
                        <a:rPr lang="ru-RU" sz="1000" dirty="0">
                          <a:solidFill>
                            <a:schemeClr val="accent3">
                              <a:lumMod val="75000"/>
                            </a:schemeClr>
                          </a:solidFill>
                        </a:rPr>
                        <a:t>Расходы на содержание и обеспечение деятельности депутатов Муниципального Совета, осуществляющих свою деятельность на постоянной основе</a:t>
                      </a:r>
                    </a:p>
                    <a:p>
                      <a:pPr algn="just"/>
                      <a:endParaRPr lang="ru-RU" sz="1000" dirty="0">
                        <a:solidFill>
                          <a:schemeClr val="accent3">
                            <a:lumMod val="75000"/>
                          </a:schemeClr>
                        </a:solidFill>
                      </a:endParaRPr>
                    </a:p>
                  </a:txBody>
                  <a:tcPr/>
                </a:tc>
                <a:tc rowSpan="2">
                  <a:txBody>
                    <a:bodyPr/>
                    <a:lstStyle/>
                    <a:p>
                      <a:pPr algn="ctr"/>
                      <a:endParaRPr lang="ru-RU" sz="1000" dirty="0">
                        <a:solidFill>
                          <a:schemeClr val="accent3">
                            <a:lumMod val="75000"/>
                          </a:schemeClr>
                        </a:solidFill>
                      </a:endParaRPr>
                    </a:p>
                    <a:p>
                      <a:pPr algn="ctr"/>
                      <a:endParaRPr lang="ru-RU" sz="1000" dirty="0">
                        <a:solidFill>
                          <a:schemeClr val="accent3">
                            <a:lumMod val="75000"/>
                          </a:schemeClr>
                        </a:solidFill>
                      </a:endParaRPr>
                    </a:p>
                    <a:p>
                      <a:pPr algn="ctr"/>
                      <a:endParaRPr lang="ru-RU" sz="1000" dirty="0">
                        <a:solidFill>
                          <a:schemeClr val="accent3">
                            <a:lumMod val="75000"/>
                          </a:schemeClr>
                        </a:solidFill>
                      </a:endParaRPr>
                    </a:p>
                    <a:p>
                      <a:pPr algn="ctr"/>
                      <a:r>
                        <a:rPr lang="ru-RU" sz="1000" dirty="0">
                          <a:solidFill>
                            <a:schemeClr val="accent3">
                              <a:lumMod val="75000"/>
                            </a:schemeClr>
                          </a:solidFill>
                        </a:rPr>
                        <a:t>1353,5</a:t>
                      </a:r>
                    </a:p>
                  </a:txBody>
                  <a:tcPr/>
                </a:tc>
                <a:tc rowSpan="2">
                  <a:txBody>
                    <a:bodyPr/>
                    <a:lstStyle/>
                    <a:p>
                      <a:pPr algn="ctr"/>
                      <a:endParaRPr lang="ru-RU" sz="1000" dirty="0">
                        <a:solidFill>
                          <a:schemeClr val="accent3">
                            <a:lumMod val="75000"/>
                          </a:schemeClr>
                        </a:solidFill>
                      </a:endParaRPr>
                    </a:p>
                    <a:p>
                      <a:pPr algn="ctr"/>
                      <a:endParaRPr lang="ru-RU" sz="1000" dirty="0">
                        <a:solidFill>
                          <a:schemeClr val="accent3">
                            <a:lumMod val="75000"/>
                          </a:schemeClr>
                        </a:solidFill>
                      </a:endParaRPr>
                    </a:p>
                    <a:p>
                      <a:pPr algn="ctr"/>
                      <a:endParaRPr lang="ru-RU" sz="1000" dirty="0">
                        <a:solidFill>
                          <a:schemeClr val="accent3">
                            <a:lumMod val="75000"/>
                          </a:schemeClr>
                        </a:solidFill>
                      </a:endParaRPr>
                    </a:p>
                    <a:p>
                      <a:pPr algn="ctr"/>
                      <a:r>
                        <a:rPr lang="ru-RU" sz="1000" dirty="0">
                          <a:solidFill>
                            <a:schemeClr val="accent3">
                              <a:lumMod val="75000"/>
                            </a:schemeClr>
                          </a:solidFill>
                        </a:rPr>
                        <a:t>1442,9</a:t>
                      </a:r>
                    </a:p>
                  </a:txBody>
                  <a:tcPr/>
                </a:tc>
                <a:extLst>
                  <a:ext uri="{0D108BD9-81ED-4DB2-BD59-A6C34878D82A}">
                    <a16:rowId xmlns:a16="http://schemas.microsoft.com/office/drawing/2014/main" val="10003"/>
                  </a:ext>
                </a:extLst>
              </a:tr>
              <a:tr h="552265">
                <a:tc>
                  <a:txBody>
                    <a:bodyPr/>
                    <a:lstStyle/>
                    <a:p>
                      <a:pPr algn="just"/>
                      <a:r>
                        <a:rPr lang="ru-RU" sz="1000" dirty="0">
                          <a:solidFill>
                            <a:schemeClr val="accent3">
                              <a:lumMod val="75000"/>
                            </a:schemeClr>
                          </a:solidFill>
                        </a:rPr>
                        <a:t>Расходы на денежную компенсацию депутатам, осуществляющим свои полномочия на непостоянной основе</a:t>
                      </a:r>
                    </a:p>
                    <a:p>
                      <a:pPr algn="just"/>
                      <a:endParaRPr lang="ru-RU" sz="1000" dirty="0">
                        <a:solidFill>
                          <a:schemeClr val="accent3">
                            <a:lumMod val="75000"/>
                          </a:schemeClr>
                        </a:solidFill>
                      </a:endParaRPr>
                    </a:p>
                  </a:txBody>
                  <a:tcPr/>
                </a:tc>
                <a:tc vMerge="1">
                  <a:txBody>
                    <a:bodyPr/>
                    <a:lstStyle/>
                    <a:p>
                      <a:pPr algn="ctr"/>
                      <a:endParaRPr lang="ru-RU" sz="1200" dirty="0">
                        <a:solidFill>
                          <a:schemeClr val="accent3">
                            <a:lumMod val="75000"/>
                          </a:schemeClr>
                        </a:solidFill>
                      </a:endParaRPr>
                    </a:p>
                  </a:txBody>
                  <a:tcPr/>
                </a:tc>
                <a:tc vMerge="1">
                  <a:txBody>
                    <a:bodyPr/>
                    <a:lstStyle/>
                    <a:p>
                      <a:pPr algn="ctr"/>
                      <a:endParaRPr lang="ru-RU" sz="1200" dirty="0">
                        <a:solidFill>
                          <a:schemeClr val="accent3">
                            <a:lumMod val="75000"/>
                          </a:schemeClr>
                        </a:solidFill>
                      </a:endParaRPr>
                    </a:p>
                  </a:txBody>
                  <a:tcPr/>
                </a:tc>
                <a:extLst>
                  <a:ext uri="{0D108BD9-81ED-4DB2-BD59-A6C34878D82A}">
                    <a16:rowId xmlns:a16="http://schemas.microsoft.com/office/drawing/2014/main" val="10004"/>
                  </a:ext>
                </a:extLst>
              </a:tr>
              <a:tr h="552265">
                <a:tc>
                  <a:txBody>
                    <a:bodyPr/>
                    <a:lstStyle/>
                    <a:p>
                      <a:pPr algn="just"/>
                      <a:r>
                        <a:rPr lang="ru-RU" sz="1000" dirty="0">
                          <a:solidFill>
                            <a:schemeClr val="accent3">
                              <a:lumMod val="75000"/>
                            </a:schemeClr>
                          </a:solidFill>
                        </a:rPr>
                        <a:t>Расходы на содержание и обеспечение деятельности  Муниципального Совета муниципального образования город</a:t>
                      </a:r>
                      <a:r>
                        <a:rPr lang="ru-RU" sz="1000" baseline="0" dirty="0">
                          <a:solidFill>
                            <a:schemeClr val="accent3">
                              <a:lumMod val="75000"/>
                            </a:schemeClr>
                          </a:solidFill>
                        </a:rPr>
                        <a:t> Петергоф</a:t>
                      </a:r>
                    </a:p>
                    <a:p>
                      <a:pPr algn="just"/>
                      <a:endParaRPr lang="ru-RU" sz="1000" dirty="0">
                        <a:solidFill>
                          <a:schemeClr val="accent3">
                            <a:lumMod val="75000"/>
                          </a:schemeClr>
                        </a:solidFill>
                      </a:endParaRPr>
                    </a:p>
                  </a:txBody>
                  <a:tcPr/>
                </a:tc>
                <a:tc>
                  <a:txBody>
                    <a:bodyPr/>
                    <a:lstStyle/>
                    <a:p>
                      <a:pPr algn="ctr"/>
                      <a:r>
                        <a:rPr lang="ru-RU" sz="1000" dirty="0">
                          <a:solidFill>
                            <a:schemeClr val="accent3">
                              <a:lumMod val="75000"/>
                            </a:schemeClr>
                          </a:solidFill>
                        </a:rPr>
                        <a:t>2353,2</a:t>
                      </a:r>
                    </a:p>
                  </a:txBody>
                  <a:tcPr/>
                </a:tc>
                <a:tc>
                  <a:txBody>
                    <a:bodyPr/>
                    <a:lstStyle/>
                    <a:p>
                      <a:pPr algn="ctr"/>
                      <a:r>
                        <a:rPr lang="ru-RU" sz="1000" dirty="0">
                          <a:solidFill>
                            <a:schemeClr val="accent3">
                              <a:lumMod val="75000"/>
                            </a:schemeClr>
                          </a:solidFill>
                        </a:rPr>
                        <a:t>2558,2</a:t>
                      </a:r>
                    </a:p>
                  </a:txBody>
                  <a:tcPr/>
                </a:tc>
                <a:extLst>
                  <a:ext uri="{0D108BD9-81ED-4DB2-BD59-A6C34878D82A}">
                    <a16:rowId xmlns:a16="http://schemas.microsoft.com/office/drawing/2014/main" val="10005"/>
                  </a:ext>
                </a:extLst>
              </a:tr>
              <a:tr h="398858">
                <a:tc>
                  <a:txBody>
                    <a:bodyPr/>
                    <a:lstStyle/>
                    <a:p>
                      <a:pPr algn="just"/>
                      <a:r>
                        <a:rPr lang="ru-RU" sz="1000" dirty="0">
                          <a:solidFill>
                            <a:schemeClr val="accent3">
                              <a:lumMod val="75000"/>
                            </a:schemeClr>
                          </a:solidFill>
                        </a:rPr>
                        <a:t>Расходы на оплату членских взносов в Совет муниципальных образований Санкт-Петербурга</a:t>
                      </a:r>
                    </a:p>
                    <a:p>
                      <a:pPr algn="just"/>
                      <a:endParaRPr lang="ru-RU" sz="1000" dirty="0">
                        <a:solidFill>
                          <a:schemeClr val="accent3">
                            <a:lumMod val="75000"/>
                          </a:schemeClr>
                        </a:solidFill>
                      </a:endParaRPr>
                    </a:p>
                  </a:txBody>
                  <a:tcPr/>
                </a:tc>
                <a:tc>
                  <a:txBody>
                    <a:bodyPr/>
                    <a:lstStyle/>
                    <a:p>
                      <a:pPr algn="ctr"/>
                      <a:r>
                        <a:rPr lang="ru-RU" sz="1000" dirty="0">
                          <a:solidFill>
                            <a:schemeClr val="accent3">
                              <a:lumMod val="75000"/>
                            </a:schemeClr>
                          </a:solidFill>
                        </a:rPr>
                        <a:t>72,0</a:t>
                      </a:r>
                    </a:p>
                  </a:txBody>
                  <a:tcPr/>
                </a:tc>
                <a:tc>
                  <a:txBody>
                    <a:bodyPr/>
                    <a:lstStyle/>
                    <a:p>
                      <a:pPr algn="ctr"/>
                      <a:r>
                        <a:rPr lang="ru-RU" sz="1000" dirty="0">
                          <a:solidFill>
                            <a:schemeClr val="accent3">
                              <a:lumMod val="75000"/>
                            </a:schemeClr>
                          </a:solidFill>
                        </a:rPr>
                        <a:t>72,0</a:t>
                      </a:r>
                    </a:p>
                  </a:txBody>
                  <a:tcPr/>
                </a:tc>
                <a:extLst>
                  <a:ext uri="{0D108BD9-81ED-4DB2-BD59-A6C34878D82A}">
                    <a16:rowId xmlns:a16="http://schemas.microsoft.com/office/drawing/2014/main" val="10006"/>
                  </a:ext>
                </a:extLst>
              </a:tr>
              <a:tr h="255388">
                <a:tc>
                  <a:txBody>
                    <a:bodyPr/>
                    <a:lstStyle/>
                    <a:p>
                      <a:pPr algn="just"/>
                      <a:r>
                        <a:rPr lang="ru-RU" sz="1000" dirty="0">
                          <a:solidFill>
                            <a:schemeClr val="accent3">
                              <a:lumMod val="75000"/>
                            </a:schemeClr>
                          </a:solidFill>
                        </a:rPr>
                        <a:t>Расходы на реализацию Плана мероприятий по проведению публичных слушаний</a:t>
                      </a:r>
                    </a:p>
                  </a:txBody>
                  <a:tcPr/>
                </a:tc>
                <a:tc>
                  <a:txBody>
                    <a:bodyPr/>
                    <a:lstStyle/>
                    <a:p>
                      <a:pPr algn="ctr"/>
                      <a:r>
                        <a:rPr lang="ru-RU" sz="1000" dirty="0">
                          <a:solidFill>
                            <a:schemeClr val="accent3">
                              <a:lumMod val="75000"/>
                            </a:schemeClr>
                          </a:solidFill>
                        </a:rPr>
                        <a:t>60,0</a:t>
                      </a:r>
                    </a:p>
                  </a:txBody>
                  <a:tcPr/>
                </a:tc>
                <a:tc>
                  <a:txBody>
                    <a:bodyPr/>
                    <a:lstStyle/>
                    <a:p>
                      <a:pPr algn="ctr"/>
                      <a:r>
                        <a:rPr lang="ru-RU" sz="1000" dirty="0">
                          <a:solidFill>
                            <a:schemeClr val="accent3">
                              <a:lumMod val="75000"/>
                            </a:schemeClr>
                          </a:solidFill>
                        </a:rPr>
                        <a:t>90,0</a:t>
                      </a:r>
                    </a:p>
                  </a:txBody>
                  <a:tcPr/>
                </a:tc>
                <a:extLst>
                  <a:ext uri="{0D108BD9-81ED-4DB2-BD59-A6C34878D82A}">
                    <a16:rowId xmlns:a16="http://schemas.microsoft.com/office/drawing/2014/main" val="10007"/>
                  </a:ext>
                </a:extLst>
              </a:tr>
              <a:tr h="408060">
                <a:tc>
                  <a:txBody>
                    <a:bodyPr/>
                    <a:lstStyle/>
                    <a:p>
                      <a:pPr algn="just"/>
                      <a:r>
                        <a:rPr lang="ru-RU" sz="1000" dirty="0">
                          <a:solidFill>
                            <a:schemeClr val="accent3">
                              <a:lumMod val="75000"/>
                            </a:schemeClr>
                          </a:solidFill>
                        </a:rPr>
                        <a:t>Расходы на содержание и обеспечение деятельности главы местной администрации</a:t>
                      </a:r>
                    </a:p>
                  </a:txBody>
                  <a:tcPr/>
                </a:tc>
                <a:tc rowSpan="2">
                  <a:txBody>
                    <a:bodyPr/>
                    <a:lstStyle/>
                    <a:p>
                      <a:pPr algn="ctr"/>
                      <a:endParaRPr lang="ru-RU" sz="1000" dirty="0">
                        <a:solidFill>
                          <a:schemeClr val="accent3">
                            <a:lumMod val="75000"/>
                          </a:schemeClr>
                        </a:solidFill>
                      </a:endParaRPr>
                    </a:p>
                    <a:p>
                      <a:pPr algn="ctr"/>
                      <a:r>
                        <a:rPr lang="ru-RU" sz="1000" dirty="0">
                          <a:solidFill>
                            <a:schemeClr val="accent3">
                              <a:lumMod val="75000"/>
                            </a:schemeClr>
                          </a:solidFill>
                        </a:rPr>
                        <a:t>21951,9</a:t>
                      </a:r>
                    </a:p>
                  </a:txBody>
                  <a:tcPr/>
                </a:tc>
                <a:tc rowSpan="2">
                  <a:txBody>
                    <a:bodyPr/>
                    <a:lstStyle/>
                    <a:p>
                      <a:pPr algn="ctr"/>
                      <a:r>
                        <a:rPr lang="ru-RU" sz="1000" dirty="0">
                          <a:solidFill>
                            <a:schemeClr val="accent3">
                              <a:lumMod val="75000"/>
                            </a:schemeClr>
                          </a:solidFill>
                        </a:rPr>
                        <a:t> </a:t>
                      </a:r>
                    </a:p>
                    <a:p>
                      <a:pPr algn="ctr"/>
                      <a:r>
                        <a:rPr lang="ru-RU" sz="1000" dirty="0">
                          <a:solidFill>
                            <a:schemeClr val="accent3">
                              <a:lumMod val="75000"/>
                            </a:schemeClr>
                          </a:solidFill>
                        </a:rPr>
                        <a:t>24843,3</a:t>
                      </a:r>
                    </a:p>
                    <a:p>
                      <a:pPr algn="ctr"/>
                      <a:endParaRPr lang="ru-RU" sz="1000" dirty="0">
                        <a:solidFill>
                          <a:schemeClr val="accent3">
                            <a:lumMod val="75000"/>
                          </a:schemeClr>
                        </a:solidFill>
                      </a:endParaRPr>
                    </a:p>
                  </a:txBody>
                  <a:tcPr/>
                </a:tc>
                <a:extLst>
                  <a:ext uri="{0D108BD9-81ED-4DB2-BD59-A6C34878D82A}">
                    <a16:rowId xmlns:a16="http://schemas.microsoft.com/office/drawing/2014/main" val="10008"/>
                  </a:ext>
                </a:extLst>
              </a:tr>
              <a:tr h="565006">
                <a:tc>
                  <a:txBody>
                    <a:bodyPr/>
                    <a:lstStyle/>
                    <a:p>
                      <a:pPr algn="just"/>
                      <a:r>
                        <a:rPr lang="ru-RU" sz="1000" dirty="0">
                          <a:solidFill>
                            <a:schemeClr val="accent3">
                              <a:lumMod val="75000"/>
                            </a:schemeClr>
                          </a:solidFill>
                        </a:rPr>
                        <a:t>Расходы на содержание и обеспечение деятельности местной администрации муниципального образования город Петергоф</a:t>
                      </a:r>
                    </a:p>
                  </a:txBody>
                  <a:tcPr/>
                </a:tc>
                <a:tc vMerge="1">
                  <a:txBody>
                    <a:bodyPr/>
                    <a:lstStyle/>
                    <a:p>
                      <a:pPr algn="ctr"/>
                      <a:endParaRPr lang="ru-RU" sz="1200" dirty="0">
                        <a:solidFill>
                          <a:schemeClr val="accent3">
                            <a:lumMod val="75000"/>
                          </a:schemeClr>
                        </a:solidFill>
                      </a:endParaRPr>
                    </a:p>
                  </a:txBody>
                  <a:tcPr/>
                </a:tc>
                <a:tc vMerge="1">
                  <a:txBody>
                    <a:bodyPr/>
                    <a:lstStyle/>
                    <a:p>
                      <a:pPr algn="ctr"/>
                      <a:endParaRPr lang="ru-RU" sz="1200" dirty="0">
                        <a:solidFill>
                          <a:schemeClr val="accent3">
                            <a:lumMod val="75000"/>
                          </a:schemeClr>
                        </a:solidFill>
                      </a:endParaRPr>
                    </a:p>
                  </a:txBody>
                  <a:tcPr/>
                </a:tc>
                <a:extLst>
                  <a:ext uri="{0D108BD9-81ED-4DB2-BD59-A6C34878D82A}">
                    <a16:rowId xmlns:a16="http://schemas.microsoft.com/office/drawing/2014/main" val="10009"/>
                  </a:ext>
                </a:extLst>
              </a:tr>
              <a:tr h="705671">
                <a:tc>
                  <a:txBody>
                    <a:bodyPr/>
                    <a:lstStyle/>
                    <a:p>
                      <a:pPr algn="just"/>
                      <a:r>
                        <a:rPr lang="ru-RU" sz="1000" dirty="0">
                          <a:solidFill>
                            <a:schemeClr val="accent3">
                              <a:lumMod val="75000"/>
                            </a:schemeClr>
                          </a:solidFill>
                        </a:rPr>
                        <a:t>Расходы на исполнение государственного полномочия по организации и осуществлению деятельности по опеке и попечительству за счет средств субвенции из бюджета Санкт-Петербурга</a:t>
                      </a:r>
                    </a:p>
                    <a:p>
                      <a:pPr algn="just"/>
                      <a:endParaRPr lang="ru-RU" sz="1000" dirty="0">
                        <a:solidFill>
                          <a:schemeClr val="accent3">
                            <a:lumMod val="75000"/>
                          </a:schemeClr>
                        </a:solidFill>
                      </a:endParaRPr>
                    </a:p>
                  </a:txBody>
                  <a:tcPr/>
                </a:tc>
                <a:tc>
                  <a:txBody>
                    <a:bodyPr/>
                    <a:lstStyle/>
                    <a:p>
                      <a:pPr algn="ctr"/>
                      <a:r>
                        <a:rPr lang="ru-RU" sz="1000" dirty="0">
                          <a:solidFill>
                            <a:schemeClr val="accent3">
                              <a:lumMod val="75000"/>
                            </a:schemeClr>
                          </a:solidFill>
                        </a:rPr>
                        <a:t>4799,8</a:t>
                      </a:r>
                    </a:p>
                  </a:txBody>
                  <a:tcPr/>
                </a:tc>
                <a:tc>
                  <a:txBody>
                    <a:bodyPr/>
                    <a:lstStyle/>
                    <a:p>
                      <a:pPr algn="ctr"/>
                      <a:r>
                        <a:rPr lang="ru-RU" sz="1000" dirty="0">
                          <a:solidFill>
                            <a:schemeClr val="accent3">
                              <a:lumMod val="75000"/>
                            </a:schemeClr>
                          </a:solidFill>
                        </a:rPr>
                        <a:t>5169,2</a:t>
                      </a:r>
                    </a:p>
                  </a:txBody>
                  <a:tcPr/>
                </a:tc>
                <a:extLst>
                  <a:ext uri="{0D108BD9-81ED-4DB2-BD59-A6C34878D82A}">
                    <a16:rowId xmlns:a16="http://schemas.microsoft.com/office/drawing/2014/main" val="10010"/>
                  </a:ext>
                </a:extLst>
              </a:tr>
              <a:tr h="565006">
                <a:tc>
                  <a:txBody>
                    <a:bodyPr/>
                    <a:lstStyle/>
                    <a:p>
                      <a:pPr algn="just"/>
                      <a:r>
                        <a:rPr lang="ru-RU" sz="1000" dirty="0">
                          <a:solidFill>
                            <a:schemeClr val="accent3">
                              <a:lumMod val="75000"/>
                            </a:schemeClr>
                          </a:solidFill>
                        </a:rPr>
                        <a:t>Расходы на исполнение государственного полномочия по составлению протоколов об административных правонарушениях за счет средств субвенции</a:t>
                      </a:r>
                    </a:p>
                  </a:txBody>
                  <a:tcPr/>
                </a:tc>
                <a:tc>
                  <a:txBody>
                    <a:bodyPr/>
                    <a:lstStyle/>
                    <a:p>
                      <a:pPr algn="ctr"/>
                      <a:r>
                        <a:rPr lang="ru-RU" sz="1000" dirty="0">
                          <a:solidFill>
                            <a:schemeClr val="accent3">
                              <a:lumMod val="75000"/>
                            </a:schemeClr>
                          </a:solidFill>
                        </a:rPr>
                        <a:t>6,0</a:t>
                      </a:r>
                    </a:p>
                  </a:txBody>
                  <a:tcPr/>
                </a:tc>
                <a:tc>
                  <a:txBody>
                    <a:bodyPr/>
                    <a:lstStyle/>
                    <a:p>
                      <a:pPr algn="ctr"/>
                      <a:r>
                        <a:rPr lang="ru-RU" sz="1000" dirty="0">
                          <a:solidFill>
                            <a:schemeClr val="accent3">
                              <a:lumMod val="75000"/>
                            </a:schemeClr>
                          </a:solidFill>
                        </a:rPr>
                        <a:t>6,5</a:t>
                      </a:r>
                    </a:p>
                  </a:txBody>
                  <a:tcPr/>
                </a:tc>
                <a:extLst>
                  <a:ext uri="{0D108BD9-81ED-4DB2-BD59-A6C34878D82A}">
                    <a16:rowId xmlns:a16="http://schemas.microsoft.com/office/drawing/2014/main" val="10011"/>
                  </a:ext>
                </a:extLst>
              </a:tr>
              <a:tr h="408060">
                <a:tc>
                  <a:txBody>
                    <a:bodyPr/>
                    <a:lstStyle/>
                    <a:p>
                      <a:pPr algn="just"/>
                      <a:r>
                        <a:rPr lang="ru-RU" sz="1000" dirty="0">
                          <a:solidFill>
                            <a:schemeClr val="accent3">
                              <a:lumMod val="75000"/>
                            </a:schemeClr>
                          </a:solidFill>
                        </a:rPr>
                        <a:t>Резервный фонд местной администрации</a:t>
                      </a:r>
                    </a:p>
                  </a:txBody>
                  <a:tcPr/>
                </a:tc>
                <a:tc>
                  <a:txBody>
                    <a:bodyPr/>
                    <a:lstStyle/>
                    <a:p>
                      <a:pPr algn="ctr"/>
                      <a:r>
                        <a:rPr lang="ru-RU" sz="1000" dirty="0">
                          <a:solidFill>
                            <a:schemeClr val="accent3">
                              <a:lumMod val="75000"/>
                            </a:schemeClr>
                          </a:solidFill>
                        </a:rPr>
                        <a:t>100,0</a:t>
                      </a:r>
                    </a:p>
                  </a:txBody>
                  <a:tcPr/>
                </a:tc>
                <a:tc>
                  <a:txBody>
                    <a:bodyPr/>
                    <a:lstStyle/>
                    <a:p>
                      <a:pPr algn="ctr"/>
                      <a:r>
                        <a:rPr lang="ru-RU" sz="1000" dirty="0">
                          <a:solidFill>
                            <a:schemeClr val="accent3">
                              <a:lumMod val="75000"/>
                            </a:schemeClr>
                          </a:solidFill>
                        </a:rPr>
                        <a:t>100,0</a:t>
                      </a:r>
                    </a:p>
                  </a:txBody>
                  <a:tcPr/>
                </a:tc>
                <a:extLst>
                  <a:ext uri="{0D108BD9-81ED-4DB2-BD59-A6C34878D82A}">
                    <a16:rowId xmlns:a16="http://schemas.microsoft.com/office/drawing/2014/main" val="10012"/>
                  </a:ext>
                </a:extLst>
              </a:tr>
            </a:tbl>
          </a:graphicData>
        </a:graphic>
      </p:graphicFrame>
      <p:pic>
        <p:nvPicPr>
          <p:cNvPr id="5" name="Picture 2" descr="C:\Documents and Settings\Home\Local Settings\Temporary Internet Files\Content.IE5\X88H2BHJ\MC900432665[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16416" y="44624"/>
            <a:ext cx="720080" cy="720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28223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0"/>
            <a:ext cx="8640960" cy="576064"/>
          </a:xfrm>
          <a:solidFill>
            <a:schemeClr val="accent6">
              <a:lumMod val="20000"/>
              <a:lumOff val="80000"/>
            </a:schemeClr>
          </a:solidFill>
        </p:spPr>
        <p:txBody>
          <a:bodyPr>
            <a:noAutofit/>
          </a:bodyPr>
          <a:lstStyle/>
          <a:p>
            <a:pPr algn="ctr"/>
            <a:r>
              <a:rPr lang="ru-RU" sz="1600" dirty="0">
                <a:solidFill>
                  <a:schemeClr val="accent3">
                    <a:lumMod val="60000"/>
                    <a:lumOff val="40000"/>
                  </a:schemeClr>
                </a:solidFill>
              </a:rPr>
              <a:t>Расходы бюджета МО </a:t>
            </a:r>
            <a:r>
              <a:rPr lang="ru-RU" sz="1600" dirty="0" err="1">
                <a:solidFill>
                  <a:schemeClr val="accent3">
                    <a:lumMod val="60000"/>
                    <a:lumOff val="40000"/>
                  </a:schemeClr>
                </a:solidFill>
              </a:rPr>
              <a:t>г.Петергоф</a:t>
            </a:r>
            <a:r>
              <a:rPr lang="ru-RU" sz="1600" dirty="0">
                <a:solidFill>
                  <a:schemeClr val="accent3">
                    <a:lumMod val="60000"/>
                    <a:lumOff val="40000"/>
                  </a:schemeClr>
                </a:solidFill>
              </a:rPr>
              <a:t> по разделу     </a:t>
            </a:r>
            <a:br>
              <a:rPr lang="ru-RU" sz="1600" dirty="0">
                <a:solidFill>
                  <a:schemeClr val="accent3">
                    <a:lumMod val="60000"/>
                    <a:lumOff val="40000"/>
                  </a:schemeClr>
                </a:solidFill>
              </a:rPr>
            </a:br>
            <a:r>
              <a:rPr lang="ru-RU" sz="1600" dirty="0">
                <a:solidFill>
                  <a:schemeClr val="accent3">
                    <a:lumMod val="60000"/>
                    <a:lumOff val="40000"/>
                  </a:schemeClr>
                </a:solidFill>
              </a:rPr>
              <a:t>«Общегосударственные расходы»   </a:t>
            </a:r>
            <a:r>
              <a:rPr lang="ru-RU" sz="1600" b="0" dirty="0">
                <a:solidFill>
                  <a:schemeClr val="accent3">
                    <a:lumMod val="60000"/>
                    <a:lumOff val="40000"/>
                  </a:schemeClr>
                </a:solidFill>
                <a:effectLst/>
              </a:rPr>
              <a:t>(</a:t>
            </a:r>
            <a:r>
              <a:rPr lang="ru-RU" sz="1600" b="0" dirty="0" err="1">
                <a:solidFill>
                  <a:schemeClr val="accent3">
                    <a:lumMod val="60000"/>
                    <a:lumOff val="40000"/>
                  </a:schemeClr>
                </a:solidFill>
                <a:effectLst/>
              </a:rPr>
              <a:t>тыс.руб</a:t>
            </a:r>
            <a:r>
              <a:rPr lang="ru-RU" sz="1600" b="0" dirty="0">
                <a:solidFill>
                  <a:schemeClr val="accent3">
                    <a:lumMod val="60000"/>
                    <a:lumOff val="40000"/>
                  </a:schemeClr>
                </a:solidFill>
                <a:effectLst/>
              </a:rPr>
              <a:t>.)</a:t>
            </a:r>
          </a:p>
        </p:txBody>
      </p:sp>
      <p:sp>
        <p:nvSpPr>
          <p:cNvPr id="3" name="Объект 2"/>
          <p:cNvSpPr>
            <a:spLocks noGrp="1"/>
          </p:cNvSpPr>
          <p:nvPr>
            <p:ph idx="1"/>
          </p:nvPr>
        </p:nvSpPr>
        <p:spPr>
          <a:xfrm>
            <a:off x="251520" y="1052736"/>
            <a:ext cx="8640960" cy="5400600"/>
          </a:xfrm>
          <a:solidFill>
            <a:schemeClr val="tx2">
              <a:lumMod val="10000"/>
              <a:lumOff val="90000"/>
            </a:schemeClr>
          </a:solidFill>
        </p:spPr>
        <p:txBody>
          <a:bodyPr>
            <a:normAutofit/>
          </a:bodyPr>
          <a:lstStyle/>
          <a:p>
            <a:pPr marL="0" indent="0" algn="just">
              <a:buNone/>
            </a:pPr>
            <a:r>
              <a:rPr lang="ru-RU" sz="1800" dirty="0"/>
              <a:t>      </a:t>
            </a:r>
            <a:r>
              <a:rPr lang="ru-RU" sz="1800" dirty="0">
                <a:solidFill>
                  <a:schemeClr val="accent3">
                    <a:lumMod val="75000"/>
                  </a:schemeClr>
                </a:solidFill>
              </a:rPr>
              <a:t> </a:t>
            </a:r>
            <a:endParaRPr lang="ru-RU" sz="1600" dirty="0">
              <a:solidFill>
                <a:schemeClr val="accent3">
                  <a:lumMod val="75000"/>
                </a:schemeClr>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487533831"/>
              </p:ext>
            </p:extLst>
          </p:nvPr>
        </p:nvGraphicFramePr>
        <p:xfrm>
          <a:off x="251519" y="603668"/>
          <a:ext cx="8640960" cy="5936305"/>
        </p:xfrm>
        <a:graphic>
          <a:graphicData uri="http://schemas.openxmlformats.org/drawingml/2006/table">
            <a:tbl>
              <a:tblPr firstRow="1" bandRow="1">
                <a:tableStyleId>{F5AB1C69-6EDB-4FF4-983F-18BD219EF322}</a:tableStyleId>
              </a:tblPr>
              <a:tblGrid>
                <a:gridCol w="6070256">
                  <a:extLst>
                    <a:ext uri="{9D8B030D-6E8A-4147-A177-3AD203B41FA5}">
                      <a16:colId xmlns:a16="http://schemas.microsoft.com/office/drawing/2014/main" val="20000"/>
                    </a:ext>
                  </a:extLst>
                </a:gridCol>
                <a:gridCol w="1375925">
                  <a:extLst>
                    <a:ext uri="{9D8B030D-6E8A-4147-A177-3AD203B41FA5}">
                      <a16:colId xmlns:a16="http://schemas.microsoft.com/office/drawing/2014/main" val="20001"/>
                    </a:ext>
                  </a:extLst>
                </a:gridCol>
                <a:gridCol w="1194779">
                  <a:extLst>
                    <a:ext uri="{9D8B030D-6E8A-4147-A177-3AD203B41FA5}">
                      <a16:colId xmlns:a16="http://schemas.microsoft.com/office/drawing/2014/main" val="20002"/>
                    </a:ext>
                  </a:extLst>
                </a:gridCol>
              </a:tblGrid>
              <a:tr h="39172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0" dirty="0">
                          <a:solidFill>
                            <a:schemeClr val="accent3">
                              <a:lumMod val="75000"/>
                            </a:schemeClr>
                          </a:solidFill>
                        </a:rPr>
                        <a:t>Наименование  расходов </a:t>
                      </a:r>
                    </a:p>
                  </a:txBody>
                  <a:tcPr>
                    <a:solidFill>
                      <a:schemeClr val="accent3">
                        <a:lumMod val="20000"/>
                        <a:lumOff val="80000"/>
                      </a:schemeClr>
                    </a:solidFill>
                  </a:tcPr>
                </a:tc>
                <a:tc>
                  <a:txBody>
                    <a:bodyPr/>
                    <a:lstStyle/>
                    <a:p>
                      <a:pPr algn="ctr"/>
                      <a:r>
                        <a:rPr lang="ru-RU" sz="1000" b="0" dirty="0">
                          <a:solidFill>
                            <a:schemeClr val="accent3">
                              <a:lumMod val="75000"/>
                            </a:schemeClr>
                          </a:solidFill>
                        </a:rPr>
                        <a:t>2016 год</a:t>
                      </a:r>
                    </a:p>
                    <a:p>
                      <a:pPr algn="ctr"/>
                      <a:r>
                        <a:rPr lang="ru-RU" sz="1000" b="0" dirty="0">
                          <a:solidFill>
                            <a:schemeClr val="accent3">
                              <a:lumMod val="75000"/>
                            </a:schemeClr>
                          </a:solidFill>
                        </a:rPr>
                        <a:t>план</a:t>
                      </a:r>
                    </a:p>
                  </a:txBody>
                  <a:tcPr>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ru-RU" sz="1000" b="0" dirty="0">
                          <a:solidFill>
                            <a:schemeClr val="accent3">
                              <a:lumMod val="75000"/>
                            </a:schemeClr>
                          </a:solidFill>
                          <a:effectLst/>
                        </a:rPr>
                        <a:t>2017 год</a:t>
                      </a:r>
                    </a:p>
                    <a:p>
                      <a:pPr algn="ctr"/>
                      <a:r>
                        <a:rPr lang="ru-RU" sz="1000" b="0" dirty="0">
                          <a:solidFill>
                            <a:schemeClr val="accent3">
                              <a:lumMod val="75000"/>
                            </a:schemeClr>
                          </a:solidFill>
                          <a:effectLst/>
                        </a:rPr>
                        <a:t>проект</a:t>
                      </a:r>
                    </a:p>
                  </a:txBody>
                  <a:tcPr>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0"/>
                  </a:ext>
                </a:extLst>
              </a:tr>
              <a:tr h="293160">
                <a:tc>
                  <a:txBody>
                    <a:bodyPr/>
                    <a:lstStyle/>
                    <a:p>
                      <a:pPr algn="just"/>
                      <a:r>
                        <a:rPr lang="ru-RU" sz="1000" dirty="0">
                          <a:solidFill>
                            <a:schemeClr val="accent3">
                              <a:lumMod val="75000"/>
                            </a:schemeClr>
                          </a:solidFill>
                        </a:rPr>
                        <a:t>Формирование архивных фондов местной администрации</a:t>
                      </a:r>
                    </a:p>
                    <a:p>
                      <a:pPr algn="just"/>
                      <a:endParaRPr lang="ru-RU" sz="1000" dirty="0">
                        <a:solidFill>
                          <a:schemeClr val="accent3">
                            <a:lumMod val="75000"/>
                          </a:schemeClr>
                        </a:solidFill>
                      </a:endParaRPr>
                    </a:p>
                    <a:p>
                      <a:pPr algn="just"/>
                      <a:endParaRPr lang="ru-RU" sz="1000" dirty="0">
                        <a:solidFill>
                          <a:schemeClr val="accent3">
                            <a:lumMod val="75000"/>
                          </a:schemeClr>
                        </a:solidFill>
                      </a:endParaRPr>
                    </a:p>
                  </a:txBody>
                  <a:tcPr/>
                </a:tc>
                <a:tc>
                  <a:txBody>
                    <a:bodyPr/>
                    <a:lstStyle/>
                    <a:p>
                      <a:pPr algn="r"/>
                      <a:r>
                        <a:rPr lang="ru-RU" sz="1000" dirty="0">
                          <a:solidFill>
                            <a:schemeClr val="accent3">
                              <a:lumMod val="75000"/>
                            </a:schemeClr>
                          </a:solidFill>
                        </a:rPr>
                        <a:t>181,0</a:t>
                      </a:r>
                    </a:p>
                  </a:txBody>
                  <a:tcPr>
                    <a:lnT w="12700" cap="flat" cmpd="sng" algn="ctr">
                      <a:solidFill>
                        <a:schemeClr val="tx1"/>
                      </a:solidFill>
                      <a:prstDash val="solid"/>
                      <a:round/>
                      <a:headEnd type="none" w="med" len="med"/>
                      <a:tailEnd type="none" w="med" len="med"/>
                    </a:lnT>
                  </a:tcPr>
                </a:tc>
                <a:tc>
                  <a:txBody>
                    <a:bodyPr/>
                    <a:lstStyle/>
                    <a:p>
                      <a:pPr algn="r"/>
                      <a:r>
                        <a:rPr lang="ru-RU" sz="1000" dirty="0">
                          <a:solidFill>
                            <a:schemeClr val="accent3">
                              <a:lumMod val="75000"/>
                            </a:schemeClr>
                          </a:solidFill>
                        </a:rPr>
                        <a:t>190,0</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r h="632785">
                <a:tc>
                  <a:txBody>
                    <a:bodyPr/>
                    <a:lstStyle/>
                    <a:p>
                      <a:pPr algn="just"/>
                      <a:r>
                        <a:rPr lang="ru-RU" sz="1000" dirty="0">
                          <a:solidFill>
                            <a:schemeClr val="accent3">
                              <a:lumMod val="75000"/>
                            </a:schemeClr>
                          </a:solidFill>
                        </a:rPr>
                        <a:t>Участие в деятельности по профилактике правонарушений в Санкт-Петербурге в формах и порядке, установленных законодательством Санкт-Петербурга</a:t>
                      </a:r>
                    </a:p>
                  </a:txBody>
                  <a:tcPr/>
                </a:tc>
                <a:tc>
                  <a:txBody>
                    <a:bodyPr/>
                    <a:lstStyle/>
                    <a:p>
                      <a:pPr algn="r"/>
                      <a:r>
                        <a:rPr lang="ru-RU" sz="1000" dirty="0">
                          <a:solidFill>
                            <a:schemeClr val="accent3">
                              <a:lumMod val="75000"/>
                            </a:schemeClr>
                          </a:solidFill>
                        </a:rPr>
                        <a:t>48,3</a:t>
                      </a:r>
                    </a:p>
                  </a:txBody>
                  <a:tcPr/>
                </a:tc>
                <a:tc>
                  <a:txBody>
                    <a:bodyPr/>
                    <a:lstStyle/>
                    <a:p>
                      <a:pPr algn="r"/>
                      <a:r>
                        <a:rPr lang="ru-RU" sz="1000" dirty="0">
                          <a:solidFill>
                            <a:schemeClr val="accent3">
                              <a:lumMod val="75000"/>
                            </a:schemeClr>
                          </a:solidFill>
                        </a:rPr>
                        <a:t>60,0</a:t>
                      </a:r>
                    </a:p>
                  </a:txBody>
                  <a:tcPr/>
                </a:tc>
                <a:extLst>
                  <a:ext uri="{0D108BD9-81ED-4DB2-BD59-A6C34878D82A}">
                    <a16:rowId xmlns:a16="http://schemas.microsoft.com/office/drawing/2014/main" val="10003"/>
                  </a:ext>
                </a:extLst>
              </a:tr>
              <a:tr h="735367">
                <a:tc>
                  <a:txBody>
                    <a:bodyPr/>
                    <a:lstStyle/>
                    <a:p>
                      <a:pPr algn="just"/>
                      <a:r>
                        <a:rPr lang="ru-RU" sz="1000" dirty="0">
                          <a:solidFill>
                            <a:schemeClr val="accent3">
                              <a:lumMod val="75000"/>
                            </a:schemeClr>
                          </a:solidFill>
                        </a:rPr>
                        <a:t>Организация информирования, консультирования и содействия жителям МО по вопросам создания товариществ собственников жилья, советов многоквартирных домов, формирования земельных участков, на которых расположены многоквартирные дома</a:t>
                      </a:r>
                    </a:p>
                    <a:p>
                      <a:pPr algn="just"/>
                      <a:endParaRPr lang="ru-RU" sz="1000" dirty="0">
                        <a:solidFill>
                          <a:schemeClr val="accent3">
                            <a:lumMod val="75000"/>
                          </a:schemeClr>
                        </a:solidFill>
                      </a:endParaRPr>
                    </a:p>
                    <a:p>
                      <a:pPr algn="just"/>
                      <a:endParaRPr lang="ru-RU" sz="1000" dirty="0">
                        <a:solidFill>
                          <a:schemeClr val="accent3">
                            <a:lumMod val="75000"/>
                          </a:schemeClr>
                        </a:solidFill>
                      </a:endParaRPr>
                    </a:p>
                  </a:txBody>
                  <a:tcPr/>
                </a:tc>
                <a:tc>
                  <a:txBody>
                    <a:bodyPr/>
                    <a:lstStyle/>
                    <a:p>
                      <a:pPr algn="r"/>
                      <a:r>
                        <a:rPr lang="ru-RU" sz="1000" dirty="0">
                          <a:solidFill>
                            <a:schemeClr val="accent3">
                              <a:lumMod val="75000"/>
                            </a:schemeClr>
                          </a:solidFill>
                        </a:rPr>
                        <a:t>120,0</a:t>
                      </a:r>
                    </a:p>
                  </a:txBody>
                  <a:tcPr/>
                </a:tc>
                <a:tc>
                  <a:txBody>
                    <a:bodyPr/>
                    <a:lstStyle/>
                    <a:p>
                      <a:pPr algn="r"/>
                      <a:r>
                        <a:rPr lang="ru-RU" sz="1000" dirty="0">
                          <a:solidFill>
                            <a:schemeClr val="accent3">
                              <a:lumMod val="75000"/>
                            </a:schemeClr>
                          </a:solidFill>
                        </a:rPr>
                        <a:t>115,2</a:t>
                      </a:r>
                    </a:p>
                  </a:txBody>
                  <a:tcPr/>
                </a:tc>
                <a:extLst>
                  <a:ext uri="{0D108BD9-81ED-4DB2-BD59-A6C34878D82A}">
                    <a16:rowId xmlns:a16="http://schemas.microsoft.com/office/drawing/2014/main" val="10004"/>
                  </a:ext>
                </a:extLst>
              </a:tr>
              <a:tr h="720080">
                <a:tc>
                  <a:txBody>
                    <a:bodyPr/>
                    <a:lstStyle/>
                    <a:p>
                      <a:pPr algn="just"/>
                      <a:r>
                        <a:rPr lang="ru-RU" sz="1000" dirty="0">
                          <a:solidFill>
                            <a:schemeClr val="accent3">
                              <a:lumMod val="75000"/>
                            </a:schemeClr>
                          </a:solidFill>
                        </a:rPr>
                        <a:t>Участие в профилактике терроризма и экстремизма, а также минимизации и (или) ликвидации последствий проявления терроризма и экстремизма на территории муниципального образования</a:t>
                      </a:r>
                    </a:p>
                    <a:p>
                      <a:pPr algn="just"/>
                      <a:endParaRPr lang="ru-RU" sz="1000" dirty="0">
                        <a:solidFill>
                          <a:schemeClr val="accent3">
                            <a:lumMod val="75000"/>
                          </a:schemeClr>
                        </a:solidFill>
                      </a:endParaRPr>
                    </a:p>
                    <a:p>
                      <a:pPr algn="just"/>
                      <a:endParaRPr lang="ru-RU" sz="1000" dirty="0">
                        <a:solidFill>
                          <a:schemeClr val="accent3">
                            <a:lumMod val="75000"/>
                          </a:schemeClr>
                        </a:solidFill>
                      </a:endParaRPr>
                    </a:p>
                  </a:txBody>
                  <a:tcPr/>
                </a:tc>
                <a:tc>
                  <a:txBody>
                    <a:bodyPr/>
                    <a:lstStyle/>
                    <a:p>
                      <a:pPr algn="r"/>
                      <a:r>
                        <a:rPr lang="ru-RU" sz="1000" dirty="0">
                          <a:solidFill>
                            <a:schemeClr val="accent3">
                              <a:lumMod val="75000"/>
                            </a:schemeClr>
                          </a:solidFill>
                        </a:rPr>
                        <a:t>129,5</a:t>
                      </a:r>
                    </a:p>
                  </a:txBody>
                  <a:tcPr/>
                </a:tc>
                <a:tc>
                  <a:txBody>
                    <a:bodyPr/>
                    <a:lstStyle/>
                    <a:p>
                      <a:pPr algn="r"/>
                      <a:r>
                        <a:rPr lang="ru-RU" sz="1000" dirty="0">
                          <a:solidFill>
                            <a:schemeClr val="accent3">
                              <a:lumMod val="75000"/>
                            </a:schemeClr>
                          </a:solidFill>
                        </a:rPr>
                        <a:t>142,5</a:t>
                      </a:r>
                    </a:p>
                  </a:txBody>
                  <a:tcPr/>
                </a:tc>
                <a:extLst>
                  <a:ext uri="{0D108BD9-81ED-4DB2-BD59-A6C34878D82A}">
                    <a16:rowId xmlns:a16="http://schemas.microsoft.com/office/drawing/2014/main" val="10006"/>
                  </a:ext>
                </a:extLst>
              </a:tr>
              <a:tr h="459472">
                <a:tc>
                  <a:txBody>
                    <a:bodyPr/>
                    <a:lstStyle/>
                    <a:p>
                      <a:pPr algn="just"/>
                      <a:r>
                        <a:rPr lang="ru-RU" sz="1000" dirty="0">
                          <a:solidFill>
                            <a:schemeClr val="accent3">
                              <a:lumMod val="75000"/>
                            </a:schemeClr>
                          </a:solidFill>
                        </a:rPr>
                        <a:t>Информирование населения о вреде</a:t>
                      </a:r>
                      <a:r>
                        <a:rPr lang="ru-RU" sz="1000" baseline="0" dirty="0">
                          <a:solidFill>
                            <a:schemeClr val="accent3">
                              <a:lumMod val="75000"/>
                            </a:schemeClr>
                          </a:solidFill>
                        </a:rPr>
                        <a:t> потребления табака и вредном воздействии окружающего табачного дыма</a:t>
                      </a:r>
                    </a:p>
                    <a:p>
                      <a:pPr algn="just"/>
                      <a:endParaRPr lang="ru-RU" sz="1000" baseline="0" dirty="0">
                        <a:solidFill>
                          <a:schemeClr val="accent3">
                            <a:lumMod val="75000"/>
                          </a:schemeClr>
                        </a:solidFill>
                      </a:endParaRPr>
                    </a:p>
                    <a:p>
                      <a:pPr algn="just"/>
                      <a:endParaRPr lang="ru-RU" sz="1000" dirty="0">
                        <a:solidFill>
                          <a:schemeClr val="accent3">
                            <a:lumMod val="75000"/>
                          </a:schemeClr>
                        </a:solidFill>
                      </a:endParaRPr>
                    </a:p>
                  </a:txBody>
                  <a:tcPr/>
                </a:tc>
                <a:tc>
                  <a:txBody>
                    <a:bodyPr/>
                    <a:lstStyle/>
                    <a:p>
                      <a:pPr algn="r"/>
                      <a:r>
                        <a:rPr lang="ru-RU" sz="1000" dirty="0">
                          <a:solidFill>
                            <a:schemeClr val="accent3">
                              <a:lumMod val="75000"/>
                            </a:schemeClr>
                          </a:solidFill>
                        </a:rPr>
                        <a:t>28,7</a:t>
                      </a:r>
                    </a:p>
                  </a:txBody>
                  <a:tcPr/>
                </a:tc>
                <a:tc>
                  <a:txBody>
                    <a:bodyPr/>
                    <a:lstStyle/>
                    <a:p>
                      <a:pPr algn="r"/>
                      <a:r>
                        <a:rPr lang="ru-RU" sz="1000" dirty="0">
                          <a:solidFill>
                            <a:schemeClr val="accent3">
                              <a:lumMod val="75000"/>
                            </a:schemeClr>
                          </a:solidFill>
                        </a:rPr>
                        <a:t>0,0</a:t>
                      </a:r>
                    </a:p>
                  </a:txBody>
                  <a:tcPr/>
                </a:tc>
                <a:extLst>
                  <a:ext uri="{0D108BD9-81ED-4DB2-BD59-A6C34878D82A}">
                    <a16:rowId xmlns:a16="http://schemas.microsoft.com/office/drawing/2014/main" val="10007"/>
                  </a:ext>
                </a:extLst>
              </a:tr>
              <a:tr h="432048">
                <a:tc>
                  <a:txBody>
                    <a:bodyPr/>
                    <a:lstStyle/>
                    <a:p>
                      <a:pPr algn="just"/>
                      <a:r>
                        <a:rPr lang="ru-RU" sz="1000" dirty="0">
                          <a:solidFill>
                            <a:schemeClr val="accent3">
                              <a:lumMod val="75000"/>
                            </a:schemeClr>
                          </a:solidFill>
                        </a:rPr>
                        <a:t>Участие в реализации мер по профилактике дорожно-транспортного травматизма на территории муниципального образования</a:t>
                      </a:r>
                    </a:p>
                    <a:p>
                      <a:pPr algn="just"/>
                      <a:endParaRPr lang="ru-RU" sz="1000" dirty="0">
                        <a:solidFill>
                          <a:schemeClr val="accent3">
                            <a:lumMod val="75000"/>
                          </a:schemeClr>
                        </a:solidFill>
                      </a:endParaRPr>
                    </a:p>
                    <a:p>
                      <a:pPr algn="just"/>
                      <a:endParaRPr lang="ru-RU" sz="1000" dirty="0">
                        <a:solidFill>
                          <a:schemeClr val="accent3">
                            <a:lumMod val="75000"/>
                          </a:schemeClr>
                        </a:solidFill>
                      </a:endParaRPr>
                    </a:p>
                  </a:txBody>
                  <a:tcPr/>
                </a:tc>
                <a:tc>
                  <a:txBody>
                    <a:bodyPr/>
                    <a:lstStyle/>
                    <a:p>
                      <a:pPr algn="r"/>
                      <a:r>
                        <a:rPr lang="ru-RU" sz="1000" dirty="0">
                          <a:solidFill>
                            <a:schemeClr val="accent3">
                              <a:lumMod val="75000"/>
                            </a:schemeClr>
                          </a:solidFill>
                        </a:rPr>
                        <a:t>157,1</a:t>
                      </a:r>
                    </a:p>
                  </a:txBody>
                  <a:tcPr/>
                </a:tc>
                <a:tc>
                  <a:txBody>
                    <a:bodyPr/>
                    <a:lstStyle/>
                    <a:p>
                      <a:pPr algn="r"/>
                      <a:r>
                        <a:rPr lang="ru-RU" sz="1000" dirty="0">
                          <a:solidFill>
                            <a:schemeClr val="accent3">
                              <a:lumMod val="75000"/>
                            </a:schemeClr>
                          </a:solidFill>
                        </a:rPr>
                        <a:t>125,0</a:t>
                      </a:r>
                    </a:p>
                  </a:txBody>
                  <a:tcPr/>
                </a:tc>
                <a:extLst>
                  <a:ext uri="{0D108BD9-81ED-4DB2-BD59-A6C34878D82A}">
                    <a16:rowId xmlns:a16="http://schemas.microsoft.com/office/drawing/2014/main" val="10008"/>
                  </a:ext>
                </a:extLst>
              </a:tr>
              <a:tr h="298905">
                <a:tc>
                  <a:txBody>
                    <a:bodyPr/>
                    <a:lstStyle/>
                    <a:p>
                      <a:pPr algn="just"/>
                      <a:r>
                        <a:rPr lang="ru-RU" sz="1000" dirty="0">
                          <a:solidFill>
                            <a:schemeClr val="accent3">
                              <a:lumMod val="75000"/>
                            </a:schemeClr>
                          </a:solidFill>
                        </a:rPr>
                        <a:t>Финансовое</a:t>
                      </a:r>
                      <a:r>
                        <a:rPr lang="ru-RU" sz="1000" baseline="0" dirty="0">
                          <a:solidFill>
                            <a:schemeClr val="accent3">
                              <a:lumMod val="75000"/>
                            </a:schemeClr>
                          </a:solidFill>
                        </a:rPr>
                        <a:t> обеспечение деятельности МКУ МО </a:t>
                      </a:r>
                      <a:r>
                        <a:rPr lang="ru-RU" sz="1000" baseline="0" dirty="0" err="1">
                          <a:solidFill>
                            <a:schemeClr val="accent3">
                              <a:lumMod val="75000"/>
                            </a:schemeClr>
                          </a:solidFill>
                        </a:rPr>
                        <a:t>г.Петергоф</a:t>
                      </a:r>
                      <a:r>
                        <a:rPr lang="ru-RU" sz="1000" dirty="0">
                          <a:solidFill>
                            <a:schemeClr val="accent3">
                              <a:lumMod val="75000"/>
                            </a:schemeClr>
                          </a:solidFill>
                        </a:rPr>
                        <a:t> «Муниципальная информационная служба»</a:t>
                      </a:r>
                    </a:p>
                    <a:p>
                      <a:pPr algn="just"/>
                      <a:endParaRPr lang="ru-RU" sz="1000" dirty="0">
                        <a:solidFill>
                          <a:schemeClr val="accent3">
                            <a:lumMod val="75000"/>
                          </a:schemeClr>
                        </a:solidFill>
                      </a:endParaRPr>
                    </a:p>
                    <a:p>
                      <a:pPr algn="just"/>
                      <a:endParaRPr lang="ru-RU" sz="1000" dirty="0">
                        <a:solidFill>
                          <a:schemeClr val="accent3">
                            <a:lumMod val="75000"/>
                          </a:schemeClr>
                        </a:solidFill>
                      </a:endParaRPr>
                    </a:p>
                  </a:txBody>
                  <a:tcPr/>
                </a:tc>
                <a:tc>
                  <a:txBody>
                    <a:bodyPr/>
                    <a:lstStyle/>
                    <a:p>
                      <a:pPr algn="r"/>
                      <a:r>
                        <a:rPr lang="ru-RU" sz="1000" dirty="0">
                          <a:solidFill>
                            <a:schemeClr val="accent3">
                              <a:lumMod val="75000"/>
                            </a:schemeClr>
                          </a:solidFill>
                        </a:rPr>
                        <a:t>5772,6</a:t>
                      </a:r>
                    </a:p>
                  </a:txBody>
                  <a:tcPr/>
                </a:tc>
                <a:tc>
                  <a:txBody>
                    <a:bodyPr/>
                    <a:lstStyle/>
                    <a:p>
                      <a:pPr algn="r"/>
                      <a:r>
                        <a:rPr lang="ru-RU" sz="1000" dirty="0">
                          <a:solidFill>
                            <a:schemeClr val="accent3">
                              <a:lumMod val="75000"/>
                            </a:schemeClr>
                          </a:solidFill>
                        </a:rPr>
                        <a:t>5634,7</a:t>
                      </a:r>
                    </a:p>
                  </a:txBody>
                  <a:tcPr/>
                </a:tc>
                <a:extLst>
                  <a:ext uri="{0D108BD9-81ED-4DB2-BD59-A6C34878D82A}">
                    <a16:rowId xmlns:a16="http://schemas.microsoft.com/office/drawing/2014/main" val="10010"/>
                  </a:ext>
                </a:extLst>
              </a:tr>
              <a:tr h="298905">
                <a:tc>
                  <a:txBody>
                    <a:bodyPr/>
                    <a:lstStyle/>
                    <a:p>
                      <a:pPr algn="just"/>
                      <a:r>
                        <a:rPr lang="ru-RU" sz="1000" b="1" dirty="0">
                          <a:solidFill>
                            <a:schemeClr val="accent3">
                              <a:lumMod val="75000"/>
                            </a:schemeClr>
                          </a:solidFill>
                        </a:rPr>
                        <a:t>ВСЕГО общегосударственные расходы</a:t>
                      </a:r>
                    </a:p>
                    <a:p>
                      <a:pPr algn="just"/>
                      <a:endParaRPr lang="ru-RU" sz="1000" b="1" dirty="0">
                        <a:solidFill>
                          <a:schemeClr val="accent3">
                            <a:lumMod val="75000"/>
                          </a:schemeClr>
                        </a:solidFill>
                      </a:endParaRPr>
                    </a:p>
                  </a:txBody>
                  <a:tcPr/>
                </a:tc>
                <a:tc>
                  <a:txBody>
                    <a:bodyPr/>
                    <a:lstStyle/>
                    <a:p>
                      <a:pPr algn="r"/>
                      <a:r>
                        <a:rPr lang="ru-RU" sz="1000" b="1" dirty="0">
                          <a:solidFill>
                            <a:schemeClr val="accent3">
                              <a:lumMod val="75000"/>
                            </a:schemeClr>
                          </a:solidFill>
                        </a:rPr>
                        <a:t>38380,2</a:t>
                      </a:r>
                    </a:p>
                  </a:txBody>
                  <a:tcPr/>
                </a:tc>
                <a:tc>
                  <a:txBody>
                    <a:bodyPr/>
                    <a:lstStyle/>
                    <a:p>
                      <a:pPr algn="r"/>
                      <a:r>
                        <a:rPr lang="ru-RU" sz="1000" b="1" dirty="0">
                          <a:solidFill>
                            <a:schemeClr val="accent3">
                              <a:lumMod val="75000"/>
                            </a:schemeClr>
                          </a:solidFill>
                        </a:rPr>
                        <a:t>41894,0</a:t>
                      </a:r>
                    </a:p>
                  </a:txBody>
                  <a:tcPr/>
                </a:tc>
                <a:extLst>
                  <a:ext uri="{0D108BD9-81ED-4DB2-BD59-A6C34878D82A}">
                    <a16:rowId xmlns:a16="http://schemas.microsoft.com/office/drawing/2014/main" val="10012"/>
                  </a:ext>
                </a:extLst>
              </a:tr>
            </a:tbl>
          </a:graphicData>
        </a:graphic>
      </p:graphicFrame>
      <p:pic>
        <p:nvPicPr>
          <p:cNvPr id="7170" name="Picture 2" descr="C:\Documents and Settings\Home\Local Settings\Temporary Internet Files\Content.IE5\X88H2BHJ\MC900432665[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44408" y="-31271"/>
            <a:ext cx="720080" cy="720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84102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0"/>
            <a:ext cx="8640960" cy="1124744"/>
          </a:xfrm>
          <a:solidFill>
            <a:schemeClr val="accent6">
              <a:lumMod val="20000"/>
              <a:lumOff val="80000"/>
            </a:schemeClr>
          </a:solidFill>
        </p:spPr>
        <p:txBody>
          <a:bodyPr>
            <a:noAutofit/>
          </a:bodyPr>
          <a:lstStyle/>
          <a:p>
            <a:pPr algn="ctr"/>
            <a:r>
              <a:rPr lang="ru-RU" sz="1600" dirty="0">
                <a:solidFill>
                  <a:schemeClr val="accent3">
                    <a:lumMod val="60000"/>
                    <a:lumOff val="40000"/>
                  </a:schemeClr>
                </a:solidFill>
              </a:rPr>
              <a:t>Расходы бюджета МО </a:t>
            </a:r>
            <a:r>
              <a:rPr lang="ru-RU" sz="1600" dirty="0" err="1">
                <a:solidFill>
                  <a:schemeClr val="accent3">
                    <a:lumMod val="60000"/>
                    <a:lumOff val="40000"/>
                  </a:schemeClr>
                </a:solidFill>
              </a:rPr>
              <a:t>г.Петергоф</a:t>
            </a:r>
            <a:r>
              <a:rPr lang="ru-RU" sz="1600" dirty="0">
                <a:solidFill>
                  <a:schemeClr val="accent3">
                    <a:lumMod val="60000"/>
                    <a:lumOff val="40000"/>
                  </a:schemeClr>
                </a:solidFill>
              </a:rPr>
              <a:t> по разделу </a:t>
            </a:r>
            <a:br>
              <a:rPr lang="ru-RU" sz="1600" dirty="0">
                <a:solidFill>
                  <a:schemeClr val="accent3">
                    <a:lumMod val="60000"/>
                    <a:lumOff val="40000"/>
                  </a:schemeClr>
                </a:solidFill>
              </a:rPr>
            </a:br>
            <a:r>
              <a:rPr lang="ru-RU" sz="1600" dirty="0">
                <a:solidFill>
                  <a:schemeClr val="accent3">
                    <a:lumMod val="60000"/>
                    <a:lumOff val="40000"/>
                  </a:schemeClr>
                </a:solidFill>
              </a:rPr>
              <a:t>«Национальная безопасность и правоохранительная деятельность »   </a:t>
            </a:r>
            <a:r>
              <a:rPr lang="ru-RU" sz="1600" b="0" dirty="0">
                <a:solidFill>
                  <a:schemeClr val="accent3">
                    <a:lumMod val="60000"/>
                    <a:lumOff val="40000"/>
                  </a:schemeClr>
                </a:solidFill>
                <a:effectLst/>
              </a:rPr>
              <a:t>(</a:t>
            </a:r>
            <a:r>
              <a:rPr lang="ru-RU" sz="1600" b="0" dirty="0" err="1">
                <a:solidFill>
                  <a:schemeClr val="accent3">
                    <a:lumMod val="60000"/>
                    <a:lumOff val="40000"/>
                  </a:schemeClr>
                </a:solidFill>
                <a:effectLst/>
              </a:rPr>
              <a:t>тыс.руб</a:t>
            </a:r>
            <a:r>
              <a:rPr lang="ru-RU" sz="1600" b="0" dirty="0">
                <a:solidFill>
                  <a:schemeClr val="accent3">
                    <a:lumMod val="60000"/>
                    <a:lumOff val="40000"/>
                  </a:schemeClr>
                </a:solidFill>
                <a:effectLst/>
              </a:rPr>
              <a:t>.)</a:t>
            </a:r>
          </a:p>
        </p:txBody>
      </p:sp>
      <p:sp>
        <p:nvSpPr>
          <p:cNvPr id="3" name="Объект 2"/>
          <p:cNvSpPr>
            <a:spLocks noGrp="1"/>
          </p:cNvSpPr>
          <p:nvPr>
            <p:ph idx="1"/>
          </p:nvPr>
        </p:nvSpPr>
        <p:spPr>
          <a:xfrm>
            <a:off x="251520" y="1124744"/>
            <a:ext cx="8640960" cy="5328592"/>
          </a:xfrm>
          <a:solidFill>
            <a:schemeClr val="tx2">
              <a:lumMod val="10000"/>
              <a:lumOff val="90000"/>
            </a:schemeClr>
          </a:solidFill>
        </p:spPr>
        <p:txBody>
          <a:bodyPr>
            <a:normAutofit/>
          </a:bodyPr>
          <a:lstStyle/>
          <a:p>
            <a:pPr marL="0" indent="0" algn="just">
              <a:buNone/>
            </a:pPr>
            <a:r>
              <a:rPr lang="ru-RU" sz="1800" dirty="0"/>
              <a:t>      </a:t>
            </a:r>
            <a:r>
              <a:rPr lang="ru-RU" sz="1800" dirty="0">
                <a:solidFill>
                  <a:schemeClr val="accent3">
                    <a:lumMod val="75000"/>
                  </a:schemeClr>
                </a:solidFill>
              </a:rPr>
              <a:t> </a:t>
            </a:r>
            <a:endParaRPr lang="ru-RU" sz="1600" dirty="0">
              <a:solidFill>
                <a:schemeClr val="accent3">
                  <a:lumMod val="75000"/>
                </a:schemeClr>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296792971"/>
              </p:ext>
            </p:extLst>
          </p:nvPr>
        </p:nvGraphicFramePr>
        <p:xfrm>
          <a:off x="251521" y="1268761"/>
          <a:ext cx="8640959" cy="5237827"/>
        </p:xfrm>
        <a:graphic>
          <a:graphicData uri="http://schemas.openxmlformats.org/drawingml/2006/table">
            <a:tbl>
              <a:tblPr firstRow="1" bandRow="1">
                <a:tableStyleId>{F5AB1C69-6EDB-4FF4-983F-18BD219EF322}</a:tableStyleId>
              </a:tblPr>
              <a:tblGrid>
                <a:gridCol w="6070255">
                  <a:extLst>
                    <a:ext uri="{9D8B030D-6E8A-4147-A177-3AD203B41FA5}">
                      <a16:colId xmlns:a16="http://schemas.microsoft.com/office/drawing/2014/main" val="20000"/>
                    </a:ext>
                  </a:extLst>
                </a:gridCol>
                <a:gridCol w="1375925">
                  <a:extLst>
                    <a:ext uri="{9D8B030D-6E8A-4147-A177-3AD203B41FA5}">
                      <a16:colId xmlns:a16="http://schemas.microsoft.com/office/drawing/2014/main" val="20001"/>
                    </a:ext>
                  </a:extLst>
                </a:gridCol>
                <a:gridCol w="1194779">
                  <a:extLst>
                    <a:ext uri="{9D8B030D-6E8A-4147-A177-3AD203B41FA5}">
                      <a16:colId xmlns:a16="http://schemas.microsoft.com/office/drawing/2014/main" val="20002"/>
                    </a:ext>
                  </a:extLst>
                </a:gridCol>
              </a:tblGrid>
              <a:tr h="50291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0" dirty="0">
                          <a:solidFill>
                            <a:schemeClr val="accent3">
                              <a:lumMod val="75000"/>
                            </a:schemeClr>
                          </a:solidFill>
                        </a:rPr>
                        <a:t>Наименование  расходов  </a:t>
                      </a:r>
                    </a:p>
                  </a:txBody>
                  <a:tcPr>
                    <a:solidFill>
                      <a:schemeClr val="accent3">
                        <a:lumMod val="20000"/>
                        <a:lumOff val="80000"/>
                      </a:schemeClr>
                    </a:solidFill>
                  </a:tcPr>
                </a:tc>
                <a:tc>
                  <a:txBody>
                    <a:bodyPr/>
                    <a:lstStyle/>
                    <a:p>
                      <a:pPr algn="ctr"/>
                      <a:r>
                        <a:rPr lang="ru-RU" sz="1000" b="0" dirty="0">
                          <a:solidFill>
                            <a:schemeClr val="accent3">
                              <a:lumMod val="75000"/>
                            </a:schemeClr>
                          </a:solidFill>
                        </a:rPr>
                        <a:t>2016 год</a:t>
                      </a:r>
                    </a:p>
                    <a:p>
                      <a:pPr algn="ctr"/>
                      <a:r>
                        <a:rPr lang="ru-RU" sz="1000" b="0" dirty="0">
                          <a:solidFill>
                            <a:schemeClr val="accent3">
                              <a:lumMod val="75000"/>
                            </a:schemeClr>
                          </a:solidFill>
                        </a:rPr>
                        <a:t>план </a:t>
                      </a:r>
                    </a:p>
                  </a:txBody>
                  <a:tcPr>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ru-RU" sz="1000" b="0" dirty="0">
                          <a:solidFill>
                            <a:schemeClr val="accent3">
                              <a:lumMod val="75000"/>
                            </a:schemeClr>
                          </a:solidFill>
                          <a:effectLst/>
                        </a:rPr>
                        <a:t>2017 год</a:t>
                      </a:r>
                    </a:p>
                    <a:p>
                      <a:pPr algn="ctr"/>
                      <a:r>
                        <a:rPr lang="ru-RU" sz="1000" b="0" dirty="0">
                          <a:solidFill>
                            <a:schemeClr val="accent3">
                              <a:lumMod val="75000"/>
                            </a:schemeClr>
                          </a:solidFill>
                          <a:effectLst/>
                        </a:rPr>
                        <a:t>проект</a:t>
                      </a:r>
                    </a:p>
                  </a:txBody>
                  <a:tcPr>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0"/>
                  </a:ext>
                </a:extLst>
              </a:tr>
              <a:tr h="1873323">
                <a:tc>
                  <a:txBody>
                    <a:bodyPr/>
                    <a:lstStyle/>
                    <a:p>
                      <a:pPr algn="just"/>
                      <a:r>
                        <a:rPr lang="ru-RU" sz="1400" dirty="0">
                          <a:solidFill>
                            <a:schemeClr val="accent3">
                              <a:lumMod val="75000"/>
                            </a:schemeClr>
                          </a:solidFill>
                        </a:rPr>
                        <a:t>Содействию в установленном порядке исполнительным органам государственной власти Санкт-Петербурга в сборе и обмене информацией в области защиты населения и территорий от чрезвычайных ситуаций, а также содействие в информировании населения об угрозе возникновения или о возникновении чрезвычайной ситуации</a:t>
                      </a:r>
                    </a:p>
                  </a:txBody>
                  <a:tcPr/>
                </a:tc>
                <a:tc>
                  <a:txBody>
                    <a:bodyPr/>
                    <a:lstStyle/>
                    <a:p>
                      <a:pPr algn="r"/>
                      <a:r>
                        <a:rPr lang="ru-RU" sz="1400" dirty="0">
                          <a:solidFill>
                            <a:schemeClr val="accent3">
                              <a:lumMod val="75000"/>
                            </a:schemeClr>
                          </a:solidFill>
                        </a:rPr>
                        <a:t>187,3</a:t>
                      </a:r>
                    </a:p>
                  </a:txBody>
                  <a:tcPr>
                    <a:lnT w="12700" cap="flat" cmpd="sng" algn="ctr">
                      <a:solidFill>
                        <a:schemeClr val="tx1"/>
                      </a:solidFill>
                      <a:prstDash val="solid"/>
                      <a:round/>
                      <a:headEnd type="none" w="med" len="med"/>
                      <a:tailEnd type="none" w="med" len="med"/>
                    </a:lnT>
                  </a:tcPr>
                </a:tc>
                <a:tc>
                  <a:txBody>
                    <a:bodyPr/>
                    <a:lstStyle/>
                    <a:p>
                      <a:pPr algn="r"/>
                      <a:r>
                        <a:rPr lang="ru-RU" sz="1400" dirty="0">
                          <a:solidFill>
                            <a:schemeClr val="accent3">
                              <a:lumMod val="75000"/>
                            </a:schemeClr>
                          </a:solidFill>
                        </a:rPr>
                        <a:t>200,9</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r h="1276629">
                <a:tc>
                  <a:txBody>
                    <a:bodyPr/>
                    <a:lstStyle/>
                    <a:p>
                      <a:pPr algn="just"/>
                      <a:r>
                        <a:rPr lang="ru-RU" sz="1400" dirty="0">
                          <a:solidFill>
                            <a:schemeClr val="accent3">
                              <a:lumMod val="75000"/>
                            </a:schemeClr>
                          </a:solidFill>
                        </a:rPr>
                        <a:t>Проведение подготовки и обучения неработающего населения способам защиты и действиям в чрезвычайных ситуациях, а также способам защиты от опасностей, возникающих при ведении военных действий или вследствие этих действий</a:t>
                      </a:r>
                    </a:p>
                  </a:txBody>
                  <a:tcPr/>
                </a:tc>
                <a:tc>
                  <a:txBody>
                    <a:bodyPr/>
                    <a:lstStyle/>
                    <a:p>
                      <a:pPr algn="r"/>
                      <a:r>
                        <a:rPr lang="ru-RU" sz="1400" dirty="0">
                          <a:solidFill>
                            <a:schemeClr val="accent3">
                              <a:lumMod val="75000"/>
                            </a:schemeClr>
                          </a:solidFill>
                        </a:rPr>
                        <a:t>434,7</a:t>
                      </a:r>
                    </a:p>
                  </a:txBody>
                  <a:tcPr/>
                </a:tc>
                <a:tc>
                  <a:txBody>
                    <a:bodyPr/>
                    <a:lstStyle/>
                    <a:p>
                      <a:pPr algn="r"/>
                      <a:r>
                        <a:rPr lang="ru-RU" sz="1400" dirty="0">
                          <a:solidFill>
                            <a:schemeClr val="accent3">
                              <a:lumMod val="75000"/>
                            </a:schemeClr>
                          </a:solidFill>
                        </a:rPr>
                        <a:t>422,3</a:t>
                      </a:r>
                    </a:p>
                  </a:txBody>
                  <a:tcPr/>
                </a:tc>
                <a:extLst>
                  <a:ext uri="{0D108BD9-81ED-4DB2-BD59-A6C34878D82A}">
                    <a16:rowId xmlns:a16="http://schemas.microsoft.com/office/drawing/2014/main" val="10002"/>
                  </a:ext>
                </a:extLst>
              </a:tr>
              <a:tr h="1584960">
                <a:tc>
                  <a:txBody>
                    <a:bodyPr/>
                    <a:lstStyle/>
                    <a:p>
                      <a:pPr algn="just"/>
                      <a:r>
                        <a:rPr lang="ru-RU" sz="1400" b="1" dirty="0">
                          <a:solidFill>
                            <a:schemeClr val="accent3">
                              <a:lumMod val="75000"/>
                            </a:schemeClr>
                          </a:solidFill>
                        </a:rPr>
                        <a:t>Итого национальная безопасность и правоохранительная деятельность</a:t>
                      </a:r>
                    </a:p>
                    <a:p>
                      <a:pPr algn="just"/>
                      <a:endParaRPr lang="ru-RU" sz="1400" b="1" dirty="0">
                        <a:solidFill>
                          <a:schemeClr val="accent3">
                            <a:lumMod val="75000"/>
                          </a:schemeClr>
                        </a:solidFill>
                      </a:endParaRPr>
                    </a:p>
                    <a:p>
                      <a:pPr algn="just"/>
                      <a:endParaRPr lang="ru-RU" sz="1400" b="1" dirty="0">
                        <a:solidFill>
                          <a:schemeClr val="accent3">
                            <a:lumMod val="75000"/>
                          </a:schemeClr>
                        </a:solidFill>
                      </a:endParaRPr>
                    </a:p>
                    <a:p>
                      <a:pPr algn="just"/>
                      <a:endParaRPr lang="ru-RU" sz="1400" b="1" dirty="0">
                        <a:solidFill>
                          <a:schemeClr val="accent3">
                            <a:lumMod val="75000"/>
                          </a:schemeClr>
                        </a:solidFill>
                      </a:endParaRPr>
                    </a:p>
                    <a:p>
                      <a:pPr algn="just"/>
                      <a:endParaRPr lang="ru-RU" sz="1400" b="1" dirty="0">
                        <a:solidFill>
                          <a:schemeClr val="accent3">
                            <a:lumMod val="75000"/>
                          </a:schemeClr>
                        </a:solidFill>
                      </a:endParaRPr>
                    </a:p>
                    <a:p>
                      <a:pPr algn="just"/>
                      <a:endParaRPr lang="ru-RU" sz="1400" b="1" dirty="0">
                        <a:solidFill>
                          <a:schemeClr val="accent3">
                            <a:lumMod val="75000"/>
                          </a:schemeClr>
                        </a:solidFill>
                      </a:endParaRPr>
                    </a:p>
                  </a:txBody>
                  <a:tcPr/>
                </a:tc>
                <a:tc>
                  <a:txBody>
                    <a:bodyPr/>
                    <a:lstStyle/>
                    <a:p>
                      <a:pPr algn="r"/>
                      <a:r>
                        <a:rPr lang="ru-RU" sz="1400" b="1" dirty="0">
                          <a:solidFill>
                            <a:schemeClr val="accent3">
                              <a:lumMod val="75000"/>
                            </a:schemeClr>
                          </a:solidFill>
                        </a:rPr>
                        <a:t>622,0</a:t>
                      </a:r>
                    </a:p>
                  </a:txBody>
                  <a:tcPr/>
                </a:tc>
                <a:tc>
                  <a:txBody>
                    <a:bodyPr/>
                    <a:lstStyle/>
                    <a:p>
                      <a:pPr algn="r"/>
                      <a:r>
                        <a:rPr lang="ru-RU" sz="1400" b="1" dirty="0">
                          <a:solidFill>
                            <a:schemeClr val="accent3">
                              <a:lumMod val="75000"/>
                            </a:schemeClr>
                          </a:solidFill>
                        </a:rPr>
                        <a:t>623,2</a:t>
                      </a:r>
                    </a:p>
                  </a:txBody>
                  <a:tcPr/>
                </a:tc>
                <a:extLst>
                  <a:ext uri="{0D108BD9-81ED-4DB2-BD59-A6C34878D82A}">
                    <a16:rowId xmlns:a16="http://schemas.microsoft.com/office/drawing/2014/main" val="10003"/>
                  </a:ext>
                </a:extLst>
              </a:tr>
            </a:tbl>
          </a:graphicData>
        </a:graphic>
      </p:graphicFrame>
      <p:pic>
        <p:nvPicPr>
          <p:cNvPr id="8194" name="Picture 2" descr="C:\Program Files\Microsoft Office\MEDIA\CAGCAT10\j0285360.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5229200"/>
            <a:ext cx="1028951" cy="1268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41723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0"/>
            <a:ext cx="8640960" cy="692696"/>
          </a:xfrm>
          <a:solidFill>
            <a:schemeClr val="accent6">
              <a:lumMod val="20000"/>
              <a:lumOff val="80000"/>
            </a:schemeClr>
          </a:solidFill>
        </p:spPr>
        <p:txBody>
          <a:bodyPr>
            <a:noAutofit/>
          </a:bodyPr>
          <a:lstStyle/>
          <a:p>
            <a:pPr algn="ctr"/>
            <a:r>
              <a:rPr lang="ru-RU" sz="1600" dirty="0">
                <a:solidFill>
                  <a:schemeClr val="accent3">
                    <a:lumMod val="60000"/>
                    <a:lumOff val="40000"/>
                  </a:schemeClr>
                </a:solidFill>
              </a:rPr>
              <a:t>Расходы бюджета МО </a:t>
            </a:r>
            <a:r>
              <a:rPr lang="ru-RU" sz="1600" dirty="0" err="1">
                <a:solidFill>
                  <a:schemeClr val="accent3">
                    <a:lumMod val="60000"/>
                    <a:lumOff val="40000"/>
                  </a:schemeClr>
                </a:solidFill>
              </a:rPr>
              <a:t>г.Петергоф</a:t>
            </a:r>
            <a:r>
              <a:rPr lang="ru-RU" sz="1600" dirty="0">
                <a:solidFill>
                  <a:schemeClr val="accent3">
                    <a:lumMod val="60000"/>
                    <a:lumOff val="40000"/>
                  </a:schemeClr>
                </a:solidFill>
              </a:rPr>
              <a:t> по разделу </a:t>
            </a:r>
            <a:br>
              <a:rPr lang="ru-RU" sz="1600" dirty="0">
                <a:solidFill>
                  <a:schemeClr val="accent3">
                    <a:lumMod val="60000"/>
                    <a:lumOff val="40000"/>
                  </a:schemeClr>
                </a:solidFill>
              </a:rPr>
            </a:br>
            <a:r>
              <a:rPr lang="ru-RU" sz="1600" dirty="0">
                <a:solidFill>
                  <a:schemeClr val="accent3">
                    <a:lumMod val="60000"/>
                    <a:lumOff val="40000"/>
                  </a:schemeClr>
                </a:solidFill>
              </a:rPr>
              <a:t>«Национальная экономика»   </a:t>
            </a:r>
            <a:r>
              <a:rPr lang="ru-RU" sz="1100" b="0" dirty="0">
                <a:solidFill>
                  <a:schemeClr val="accent3">
                    <a:lumMod val="60000"/>
                    <a:lumOff val="40000"/>
                  </a:schemeClr>
                </a:solidFill>
                <a:effectLst/>
              </a:rPr>
              <a:t>(</a:t>
            </a:r>
            <a:r>
              <a:rPr lang="ru-RU" sz="1100" b="0" dirty="0" err="1">
                <a:solidFill>
                  <a:schemeClr val="accent3">
                    <a:lumMod val="60000"/>
                    <a:lumOff val="40000"/>
                  </a:schemeClr>
                </a:solidFill>
                <a:effectLst/>
              </a:rPr>
              <a:t>тыс.руб</a:t>
            </a:r>
            <a:r>
              <a:rPr lang="ru-RU" sz="1100" b="0" dirty="0">
                <a:solidFill>
                  <a:schemeClr val="accent3">
                    <a:lumMod val="60000"/>
                    <a:lumOff val="40000"/>
                  </a:schemeClr>
                </a:solidFill>
                <a:effectLst/>
              </a:rPr>
              <a:t>.)</a:t>
            </a:r>
          </a:p>
        </p:txBody>
      </p:sp>
      <p:sp>
        <p:nvSpPr>
          <p:cNvPr id="3" name="Объект 2"/>
          <p:cNvSpPr>
            <a:spLocks noGrp="1"/>
          </p:cNvSpPr>
          <p:nvPr>
            <p:ph idx="1"/>
          </p:nvPr>
        </p:nvSpPr>
        <p:spPr>
          <a:xfrm>
            <a:off x="251520" y="1052736"/>
            <a:ext cx="8640960" cy="5400600"/>
          </a:xfrm>
          <a:solidFill>
            <a:schemeClr val="tx2">
              <a:lumMod val="10000"/>
              <a:lumOff val="90000"/>
            </a:schemeClr>
          </a:solidFill>
        </p:spPr>
        <p:txBody>
          <a:bodyPr>
            <a:normAutofit/>
          </a:bodyPr>
          <a:lstStyle/>
          <a:p>
            <a:pPr marL="0" indent="0" algn="just">
              <a:buNone/>
            </a:pPr>
            <a:r>
              <a:rPr lang="ru-RU" sz="1800" dirty="0"/>
              <a:t>      </a:t>
            </a:r>
            <a:r>
              <a:rPr lang="ru-RU" sz="1800" dirty="0">
                <a:solidFill>
                  <a:schemeClr val="accent3">
                    <a:lumMod val="75000"/>
                  </a:schemeClr>
                </a:solidFill>
              </a:rPr>
              <a:t> </a:t>
            </a:r>
            <a:endParaRPr lang="ru-RU" sz="1600" dirty="0">
              <a:solidFill>
                <a:schemeClr val="accent3">
                  <a:lumMod val="75000"/>
                </a:schemeClr>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3501348079"/>
              </p:ext>
            </p:extLst>
          </p:nvPr>
        </p:nvGraphicFramePr>
        <p:xfrm>
          <a:off x="251520" y="692694"/>
          <a:ext cx="8640959" cy="5888889"/>
        </p:xfrm>
        <a:graphic>
          <a:graphicData uri="http://schemas.openxmlformats.org/drawingml/2006/table">
            <a:tbl>
              <a:tblPr firstRow="1" bandRow="1">
                <a:tableStyleId>{F5AB1C69-6EDB-4FF4-983F-18BD219EF322}</a:tableStyleId>
              </a:tblPr>
              <a:tblGrid>
                <a:gridCol w="6070255">
                  <a:extLst>
                    <a:ext uri="{9D8B030D-6E8A-4147-A177-3AD203B41FA5}">
                      <a16:colId xmlns:a16="http://schemas.microsoft.com/office/drawing/2014/main" val="20000"/>
                    </a:ext>
                  </a:extLst>
                </a:gridCol>
                <a:gridCol w="1375925">
                  <a:extLst>
                    <a:ext uri="{9D8B030D-6E8A-4147-A177-3AD203B41FA5}">
                      <a16:colId xmlns:a16="http://schemas.microsoft.com/office/drawing/2014/main" val="20001"/>
                    </a:ext>
                  </a:extLst>
                </a:gridCol>
                <a:gridCol w="1194779">
                  <a:extLst>
                    <a:ext uri="{9D8B030D-6E8A-4147-A177-3AD203B41FA5}">
                      <a16:colId xmlns:a16="http://schemas.microsoft.com/office/drawing/2014/main" val="20002"/>
                    </a:ext>
                  </a:extLst>
                </a:gridCol>
              </a:tblGrid>
              <a:tr h="41749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0" dirty="0">
                          <a:solidFill>
                            <a:schemeClr val="accent3">
                              <a:lumMod val="75000"/>
                            </a:schemeClr>
                          </a:solidFill>
                        </a:rPr>
                        <a:t>Наименование  расходов  </a:t>
                      </a:r>
                    </a:p>
                  </a:txBody>
                  <a:tcPr>
                    <a:solidFill>
                      <a:schemeClr val="accent3">
                        <a:lumMod val="20000"/>
                        <a:lumOff val="80000"/>
                      </a:schemeClr>
                    </a:solidFill>
                  </a:tcPr>
                </a:tc>
                <a:tc>
                  <a:txBody>
                    <a:bodyPr/>
                    <a:lstStyle/>
                    <a:p>
                      <a:pPr algn="ctr"/>
                      <a:r>
                        <a:rPr lang="ru-RU" sz="1000" b="0" dirty="0">
                          <a:solidFill>
                            <a:schemeClr val="accent3">
                              <a:lumMod val="75000"/>
                            </a:schemeClr>
                          </a:solidFill>
                        </a:rPr>
                        <a:t>2016 год</a:t>
                      </a:r>
                    </a:p>
                    <a:p>
                      <a:pPr algn="ctr"/>
                      <a:r>
                        <a:rPr lang="ru-RU" sz="1000" b="0" dirty="0">
                          <a:solidFill>
                            <a:schemeClr val="accent3">
                              <a:lumMod val="75000"/>
                            </a:schemeClr>
                          </a:solidFill>
                        </a:rPr>
                        <a:t>план</a:t>
                      </a:r>
                    </a:p>
                  </a:txBody>
                  <a:tcPr>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ru-RU" sz="1000" b="0" dirty="0">
                          <a:solidFill>
                            <a:schemeClr val="accent3">
                              <a:lumMod val="75000"/>
                            </a:schemeClr>
                          </a:solidFill>
                          <a:effectLst/>
                        </a:rPr>
                        <a:t>2017 год</a:t>
                      </a:r>
                    </a:p>
                    <a:p>
                      <a:pPr algn="ctr"/>
                      <a:r>
                        <a:rPr lang="ru-RU" sz="1000" b="0" dirty="0">
                          <a:solidFill>
                            <a:schemeClr val="accent3">
                              <a:lumMod val="75000"/>
                            </a:schemeClr>
                          </a:solidFill>
                          <a:effectLst/>
                        </a:rPr>
                        <a:t>проект</a:t>
                      </a:r>
                    </a:p>
                  </a:txBody>
                  <a:tcPr>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0"/>
                  </a:ext>
                </a:extLst>
              </a:tr>
              <a:tr h="1670072">
                <a:tc>
                  <a:txBody>
                    <a:bodyPr/>
                    <a:lstStyle/>
                    <a:p>
                      <a:pPr algn="just"/>
                      <a:r>
                        <a:rPr lang="ru-RU" sz="1400" dirty="0">
                          <a:solidFill>
                            <a:schemeClr val="accent3">
                              <a:lumMod val="75000"/>
                            </a:schemeClr>
                          </a:solidFill>
                        </a:rPr>
                        <a:t>Участие в организации и финансировании временного трудоустройства несовершеннолетних в возрасте от 14 до 18 лет в свободное от учебы время и (или) безработных граждан в возрасте от 18 до 20 лет из числа выпускников образовательных учреждений начального и среднего профессионального образования, ищущих работу впервые и (или) проведения оплачиваемых общественных работ</a:t>
                      </a:r>
                    </a:p>
                    <a:p>
                      <a:pPr algn="just"/>
                      <a:endParaRPr lang="ru-RU" sz="1400" dirty="0">
                        <a:solidFill>
                          <a:schemeClr val="accent3">
                            <a:lumMod val="75000"/>
                          </a:schemeClr>
                        </a:solidFill>
                      </a:endParaRPr>
                    </a:p>
                  </a:txBody>
                  <a:tcPr/>
                </a:tc>
                <a:tc>
                  <a:txBody>
                    <a:bodyPr/>
                    <a:lstStyle/>
                    <a:p>
                      <a:pPr algn="r"/>
                      <a:r>
                        <a:rPr lang="ru-RU" sz="1400" dirty="0">
                          <a:solidFill>
                            <a:schemeClr val="accent3">
                              <a:lumMod val="75000"/>
                            </a:schemeClr>
                          </a:solidFill>
                        </a:rPr>
                        <a:t>1165,2</a:t>
                      </a:r>
                    </a:p>
                  </a:txBody>
                  <a:tcPr>
                    <a:lnT w="12700" cap="flat" cmpd="sng" algn="ctr">
                      <a:solidFill>
                        <a:schemeClr val="tx1"/>
                      </a:solidFill>
                      <a:prstDash val="solid"/>
                      <a:round/>
                      <a:headEnd type="none" w="med" len="med"/>
                      <a:tailEnd type="none" w="med" len="med"/>
                    </a:lnT>
                  </a:tcPr>
                </a:tc>
                <a:tc>
                  <a:txBody>
                    <a:bodyPr/>
                    <a:lstStyle/>
                    <a:p>
                      <a:pPr algn="r"/>
                      <a:r>
                        <a:rPr lang="ru-RU" sz="1400" dirty="0">
                          <a:solidFill>
                            <a:schemeClr val="accent3">
                              <a:lumMod val="75000"/>
                            </a:schemeClr>
                          </a:solidFill>
                        </a:rPr>
                        <a:t>1316,6</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r h="1071014">
                <a:tc>
                  <a:txBody>
                    <a:bodyPr/>
                    <a:lstStyle/>
                    <a:p>
                      <a:pPr algn="just"/>
                      <a:r>
                        <a:rPr lang="ru-RU" sz="1400" dirty="0">
                          <a:solidFill>
                            <a:schemeClr val="accent3">
                              <a:lumMod val="75000"/>
                            </a:schemeClr>
                          </a:solidFill>
                        </a:rPr>
                        <a:t>Текущий</a:t>
                      </a:r>
                      <a:r>
                        <a:rPr lang="ru-RU" sz="1400" baseline="0" dirty="0">
                          <a:solidFill>
                            <a:schemeClr val="accent3">
                              <a:lumMod val="75000"/>
                            </a:schemeClr>
                          </a:solidFill>
                        </a:rPr>
                        <a:t> </a:t>
                      </a:r>
                      <a:r>
                        <a:rPr lang="ru-RU" sz="1400" dirty="0">
                          <a:solidFill>
                            <a:schemeClr val="accent3">
                              <a:lumMod val="75000"/>
                            </a:schemeClr>
                          </a:solidFill>
                        </a:rPr>
                        <a:t>ремонт и содержание дорог, расположенных в пределах границ муниципального образования, в соответствии с перечнем, утвержденным Правительством Санкт-Петербурга </a:t>
                      </a:r>
                    </a:p>
                  </a:txBody>
                  <a:tcPr/>
                </a:tc>
                <a:tc>
                  <a:txBody>
                    <a:bodyPr/>
                    <a:lstStyle/>
                    <a:p>
                      <a:pPr algn="r"/>
                      <a:r>
                        <a:rPr lang="ru-RU" sz="1400" dirty="0">
                          <a:solidFill>
                            <a:schemeClr val="accent3">
                              <a:lumMod val="75000"/>
                            </a:schemeClr>
                          </a:solidFill>
                        </a:rPr>
                        <a:t>68707,5</a:t>
                      </a:r>
                    </a:p>
                  </a:txBody>
                  <a:tcPr/>
                </a:tc>
                <a:tc>
                  <a:txBody>
                    <a:bodyPr/>
                    <a:lstStyle/>
                    <a:p>
                      <a:pPr algn="r"/>
                      <a:r>
                        <a:rPr lang="ru-RU" sz="1400" dirty="0">
                          <a:solidFill>
                            <a:schemeClr val="accent3">
                              <a:lumMod val="75000"/>
                            </a:schemeClr>
                          </a:solidFill>
                        </a:rPr>
                        <a:t>75560,8</a:t>
                      </a:r>
                    </a:p>
                  </a:txBody>
                  <a:tcPr/>
                </a:tc>
                <a:extLst>
                  <a:ext uri="{0D108BD9-81ED-4DB2-BD59-A6C34878D82A}">
                    <a16:rowId xmlns:a16="http://schemas.microsoft.com/office/drawing/2014/main" val="10002"/>
                  </a:ext>
                </a:extLst>
              </a:tr>
              <a:tr h="770762">
                <a:tc>
                  <a:txBody>
                    <a:bodyPr/>
                    <a:lstStyle/>
                    <a:p>
                      <a:pPr algn="just"/>
                      <a:r>
                        <a:rPr lang="ru-RU" sz="1400" dirty="0">
                          <a:solidFill>
                            <a:schemeClr val="accent3">
                              <a:lumMod val="75000"/>
                            </a:schemeClr>
                          </a:solidFill>
                        </a:rPr>
                        <a:t>Содействие развитию малого бизнеса на территории муниципального образования</a:t>
                      </a:r>
                    </a:p>
                  </a:txBody>
                  <a:tcPr/>
                </a:tc>
                <a:tc>
                  <a:txBody>
                    <a:bodyPr/>
                    <a:lstStyle/>
                    <a:p>
                      <a:pPr algn="r"/>
                      <a:r>
                        <a:rPr lang="ru-RU" sz="1400" dirty="0">
                          <a:solidFill>
                            <a:schemeClr val="accent3">
                              <a:lumMod val="75000"/>
                            </a:schemeClr>
                          </a:solidFill>
                        </a:rPr>
                        <a:t>54,3</a:t>
                      </a:r>
                    </a:p>
                  </a:txBody>
                  <a:tcPr/>
                </a:tc>
                <a:tc>
                  <a:txBody>
                    <a:bodyPr/>
                    <a:lstStyle/>
                    <a:p>
                      <a:pPr algn="r"/>
                      <a:r>
                        <a:rPr lang="ru-RU" sz="1400" dirty="0">
                          <a:solidFill>
                            <a:schemeClr val="accent3">
                              <a:lumMod val="75000"/>
                            </a:schemeClr>
                          </a:solidFill>
                        </a:rPr>
                        <a:t>0,0</a:t>
                      </a:r>
                    </a:p>
                  </a:txBody>
                  <a:tcPr/>
                </a:tc>
                <a:extLst>
                  <a:ext uri="{0D108BD9-81ED-4DB2-BD59-A6C34878D82A}">
                    <a16:rowId xmlns:a16="http://schemas.microsoft.com/office/drawing/2014/main" val="10003"/>
                  </a:ext>
                </a:extLst>
              </a:tr>
              <a:tr h="1831297">
                <a:tc>
                  <a:txBody>
                    <a:bodyPr/>
                    <a:lstStyle/>
                    <a:p>
                      <a:pPr algn="just"/>
                      <a:endParaRPr lang="ru-RU" sz="1400" b="1" dirty="0">
                        <a:solidFill>
                          <a:schemeClr val="accent3">
                            <a:lumMod val="75000"/>
                          </a:schemeClr>
                        </a:solidFill>
                      </a:endParaRPr>
                    </a:p>
                    <a:p>
                      <a:pPr algn="just"/>
                      <a:r>
                        <a:rPr lang="ru-RU" sz="1400" b="1" dirty="0">
                          <a:solidFill>
                            <a:schemeClr val="accent3">
                              <a:lumMod val="75000"/>
                            </a:schemeClr>
                          </a:solidFill>
                        </a:rPr>
                        <a:t>Всего национальная экономика</a:t>
                      </a:r>
                    </a:p>
                    <a:p>
                      <a:pPr algn="just"/>
                      <a:endParaRPr lang="ru-RU" sz="1400" b="1" dirty="0">
                        <a:solidFill>
                          <a:schemeClr val="accent3">
                            <a:lumMod val="75000"/>
                          </a:schemeClr>
                        </a:solidFill>
                      </a:endParaRPr>
                    </a:p>
                    <a:p>
                      <a:pPr algn="just"/>
                      <a:endParaRPr lang="ru-RU" sz="1400" b="1" dirty="0">
                        <a:solidFill>
                          <a:schemeClr val="accent3">
                            <a:lumMod val="75000"/>
                          </a:schemeClr>
                        </a:solidFill>
                      </a:endParaRPr>
                    </a:p>
                    <a:p>
                      <a:pPr algn="just"/>
                      <a:endParaRPr lang="ru-RU" sz="1400" b="1" dirty="0">
                        <a:solidFill>
                          <a:schemeClr val="accent3">
                            <a:lumMod val="75000"/>
                          </a:schemeClr>
                        </a:solidFill>
                      </a:endParaRPr>
                    </a:p>
                    <a:p>
                      <a:pPr algn="just"/>
                      <a:endParaRPr lang="ru-RU" sz="1400" b="1" dirty="0">
                        <a:solidFill>
                          <a:schemeClr val="accent3">
                            <a:lumMod val="75000"/>
                          </a:schemeClr>
                        </a:solidFill>
                      </a:endParaRPr>
                    </a:p>
                    <a:p>
                      <a:pPr algn="just"/>
                      <a:endParaRPr lang="ru-RU" sz="1400" b="1" dirty="0">
                        <a:solidFill>
                          <a:schemeClr val="accent3">
                            <a:lumMod val="75000"/>
                          </a:schemeClr>
                        </a:solidFill>
                      </a:endParaRPr>
                    </a:p>
                    <a:p>
                      <a:pPr algn="just"/>
                      <a:endParaRPr lang="ru-RU" sz="1400" b="1" dirty="0">
                        <a:solidFill>
                          <a:schemeClr val="accent3">
                            <a:lumMod val="75000"/>
                          </a:schemeClr>
                        </a:solidFill>
                      </a:endParaRPr>
                    </a:p>
                  </a:txBody>
                  <a:tcPr/>
                </a:tc>
                <a:tc>
                  <a:txBody>
                    <a:bodyPr/>
                    <a:lstStyle/>
                    <a:p>
                      <a:pPr algn="r"/>
                      <a:r>
                        <a:rPr lang="ru-RU" sz="1400" b="1" dirty="0">
                          <a:solidFill>
                            <a:schemeClr val="accent3">
                              <a:lumMod val="75000"/>
                            </a:schemeClr>
                          </a:solidFill>
                        </a:rPr>
                        <a:t>69927,0</a:t>
                      </a:r>
                    </a:p>
                  </a:txBody>
                  <a:tcPr/>
                </a:tc>
                <a:tc>
                  <a:txBody>
                    <a:bodyPr/>
                    <a:lstStyle/>
                    <a:p>
                      <a:pPr algn="r"/>
                      <a:r>
                        <a:rPr lang="ru-RU" sz="1400" b="1" dirty="0">
                          <a:solidFill>
                            <a:schemeClr val="accent3">
                              <a:lumMod val="75000"/>
                            </a:schemeClr>
                          </a:solidFill>
                        </a:rPr>
                        <a:t>76877,4</a:t>
                      </a:r>
                    </a:p>
                  </a:txBody>
                  <a:tcPr/>
                </a:tc>
                <a:extLst>
                  <a:ext uri="{0D108BD9-81ED-4DB2-BD59-A6C34878D82A}">
                    <a16:rowId xmlns:a16="http://schemas.microsoft.com/office/drawing/2014/main" val="10004"/>
                  </a:ext>
                </a:extLst>
              </a:tr>
            </a:tbl>
          </a:graphicData>
        </a:graphic>
      </p:graphicFrame>
      <p:pic>
        <p:nvPicPr>
          <p:cNvPr id="6147" name="Picture 3" descr="C:\Program Files\Microsoft Office\MEDIA\CAGCAT10\j01494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19872" y="4914490"/>
            <a:ext cx="1504129" cy="1528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87352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0"/>
            <a:ext cx="8640960" cy="692696"/>
          </a:xfrm>
          <a:solidFill>
            <a:schemeClr val="accent6">
              <a:lumMod val="20000"/>
              <a:lumOff val="80000"/>
            </a:schemeClr>
          </a:solidFill>
        </p:spPr>
        <p:txBody>
          <a:bodyPr>
            <a:noAutofit/>
          </a:bodyPr>
          <a:lstStyle/>
          <a:p>
            <a:pPr algn="ctr"/>
            <a:r>
              <a:rPr lang="ru-RU" sz="1600" dirty="0">
                <a:solidFill>
                  <a:schemeClr val="accent3">
                    <a:lumMod val="60000"/>
                    <a:lumOff val="40000"/>
                  </a:schemeClr>
                </a:solidFill>
              </a:rPr>
              <a:t>Расходы бюджета МО </a:t>
            </a:r>
            <a:r>
              <a:rPr lang="ru-RU" sz="1600" dirty="0" err="1">
                <a:solidFill>
                  <a:schemeClr val="accent3">
                    <a:lumMod val="60000"/>
                    <a:lumOff val="40000"/>
                  </a:schemeClr>
                </a:solidFill>
              </a:rPr>
              <a:t>г.Петергоф</a:t>
            </a:r>
            <a:r>
              <a:rPr lang="ru-RU" sz="1600" dirty="0">
                <a:solidFill>
                  <a:schemeClr val="accent3">
                    <a:lumMod val="60000"/>
                    <a:lumOff val="40000"/>
                  </a:schemeClr>
                </a:solidFill>
              </a:rPr>
              <a:t> по разделу       </a:t>
            </a:r>
            <a:br>
              <a:rPr lang="ru-RU" sz="1600" dirty="0">
                <a:solidFill>
                  <a:schemeClr val="accent3">
                    <a:lumMod val="60000"/>
                    <a:lumOff val="40000"/>
                  </a:schemeClr>
                </a:solidFill>
              </a:rPr>
            </a:br>
            <a:r>
              <a:rPr lang="ru-RU" sz="1600" dirty="0">
                <a:solidFill>
                  <a:schemeClr val="accent3">
                    <a:lumMod val="60000"/>
                    <a:lumOff val="40000"/>
                  </a:schemeClr>
                </a:solidFill>
              </a:rPr>
              <a:t>«Жилищно-коммунальное хозяйство»   </a:t>
            </a:r>
            <a:r>
              <a:rPr lang="ru-RU" sz="1100" b="0" dirty="0">
                <a:solidFill>
                  <a:schemeClr val="accent3">
                    <a:lumMod val="60000"/>
                    <a:lumOff val="40000"/>
                  </a:schemeClr>
                </a:solidFill>
                <a:effectLst/>
              </a:rPr>
              <a:t>(</a:t>
            </a:r>
            <a:r>
              <a:rPr lang="ru-RU" sz="1100" b="0" dirty="0" err="1">
                <a:solidFill>
                  <a:schemeClr val="accent3">
                    <a:lumMod val="60000"/>
                    <a:lumOff val="40000"/>
                  </a:schemeClr>
                </a:solidFill>
                <a:effectLst/>
              </a:rPr>
              <a:t>тыс.руб</a:t>
            </a:r>
            <a:r>
              <a:rPr lang="ru-RU" sz="1100" b="0" dirty="0">
                <a:solidFill>
                  <a:schemeClr val="accent3">
                    <a:lumMod val="60000"/>
                    <a:lumOff val="40000"/>
                  </a:schemeClr>
                </a:solidFill>
                <a:effectLst/>
              </a:rPr>
              <a:t>.)</a:t>
            </a:r>
          </a:p>
        </p:txBody>
      </p:sp>
      <p:sp>
        <p:nvSpPr>
          <p:cNvPr id="3" name="Объект 2"/>
          <p:cNvSpPr>
            <a:spLocks noGrp="1"/>
          </p:cNvSpPr>
          <p:nvPr>
            <p:ph idx="1"/>
          </p:nvPr>
        </p:nvSpPr>
        <p:spPr>
          <a:xfrm>
            <a:off x="251520" y="1052736"/>
            <a:ext cx="8640960" cy="5400600"/>
          </a:xfrm>
          <a:solidFill>
            <a:schemeClr val="tx2">
              <a:lumMod val="10000"/>
              <a:lumOff val="90000"/>
            </a:schemeClr>
          </a:solidFill>
        </p:spPr>
        <p:txBody>
          <a:bodyPr>
            <a:normAutofit/>
          </a:bodyPr>
          <a:lstStyle/>
          <a:p>
            <a:pPr marL="0" indent="0" algn="just">
              <a:buNone/>
            </a:pPr>
            <a:r>
              <a:rPr lang="ru-RU" sz="1800" dirty="0"/>
              <a:t>      </a:t>
            </a:r>
            <a:r>
              <a:rPr lang="ru-RU" sz="1800" dirty="0">
                <a:solidFill>
                  <a:schemeClr val="accent3">
                    <a:lumMod val="75000"/>
                  </a:schemeClr>
                </a:solidFill>
              </a:rPr>
              <a:t>  </a:t>
            </a:r>
            <a:endParaRPr lang="ru-RU" sz="1600" dirty="0">
              <a:solidFill>
                <a:schemeClr val="accent3">
                  <a:lumMod val="75000"/>
                </a:schemeClr>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757508309"/>
              </p:ext>
            </p:extLst>
          </p:nvPr>
        </p:nvGraphicFramePr>
        <p:xfrm>
          <a:off x="251521" y="692696"/>
          <a:ext cx="8640959" cy="5927240"/>
        </p:xfrm>
        <a:graphic>
          <a:graphicData uri="http://schemas.openxmlformats.org/drawingml/2006/table">
            <a:tbl>
              <a:tblPr firstRow="1" bandRow="1">
                <a:tableStyleId>{F5AB1C69-6EDB-4FF4-983F-18BD219EF322}</a:tableStyleId>
              </a:tblPr>
              <a:tblGrid>
                <a:gridCol w="6070255">
                  <a:extLst>
                    <a:ext uri="{9D8B030D-6E8A-4147-A177-3AD203B41FA5}">
                      <a16:colId xmlns:a16="http://schemas.microsoft.com/office/drawing/2014/main" val="20000"/>
                    </a:ext>
                  </a:extLst>
                </a:gridCol>
                <a:gridCol w="1375925">
                  <a:extLst>
                    <a:ext uri="{9D8B030D-6E8A-4147-A177-3AD203B41FA5}">
                      <a16:colId xmlns:a16="http://schemas.microsoft.com/office/drawing/2014/main" val="20001"/>
                    </a:ext>
                  </a:extLst>
                </a:gridCol>
                <a:gridCol w="1194779">
                  <a:extLst>
                    <a:ext uri="{9D8B030D-6E8A-4147-A177-3AD203B41FA5}">
                      <a16:colId xmlns:a16="http://schemas.microsoft.com/office/drawing/2014/main" val="20002"/>
                    </a:ext>
                  </a:extLst>
                </a:gridCol>
              </a:tblGrid>
              <a:tr h="44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0" dirty="0">
                          <a:solidFill>
                            <a:schemeClr val="accent3">
                              <a:lumMod val="75000"/>
                            </a:schemeClr>
                          </a:solidFill>
                        </a:rPr>
                        <a:t>Наименование  расходов  </a:t>
                      </a:r>
                    </a:p>
                  </a:txBody>
                  <a:tcPr>
                    <a:solidFill>
                      <a:schemeClr val="accent3">
                        <a:lumMod val="20000"/>
                        <a:lumOff val="80000"/>
                      </a:schemeClr>
                    </a:solidFill>
                  </a:tcPr>
                </a:tc>
                <a:tc>
                  <a:txBody>
                    <a:bodyPr/>
                    <a:lstStyle/>
                    <a:p>
                      <a:pPr algn="ctr"/>
                      <a:r>
                        <a:rPr lang="ru-RU" sz="1000" b="0" dirty="0">
                          <a:solidFill>
                            <a:schemeClr val="accent3">
                              <a:lumMod val="75000"/>
                            </a:schemeClr>
                          </a:solidFill>
                        </a:rPr>
                        <a:t>2016 год</a:t>
                      </a:r>
                    </a:p>
                    <a:p>
                      <a:pPr algn="ctr"/>
                      <a:r>
                        <a:rPr lang="ru-RU" sz="1000" b="0" dirty="0">
                          <a:solidFill>
                            <a:schemeClr val="accent3">
                              <a:lumMod val="75000"/>
                            </a:schemeClr>
                          </a:solidFill>
                        </a:rPr>
                        <a:t>план</a:t>
                      </a:r>
                    </a:p>
                  </a:txBody>
                  <a:tcPr>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ru-RU" sz="1000" b="0" dirty="0">
                          <a:solidFill>
                            <a:schemeClr val="accent3">
                              <a:lumMod val="75000"/>
                            </a:schemeClr>
                          </a:solidFill>
                          <a:effectLst/>
                        </a:rPr>
                        <a:t>2017 год</a:t>
                      </a:r>
                    </a:p>
                    <a:p>
                      <a:pPr algn="ctr"/>
                      <a:r>
                        <a:rPr lang="ru-RU" sz="1000" b="0" dirty="0">
                          <a:solidFill>
                            <a:schemeClr val="accent3">
                              <a:lumMod val="75000"/>
                            </a:schemeClr>
                          </a:solidFill>
                          <a:effectLst/>
                        </a:rPr>
                        <a:t>проект</a:t>
                      </a:r>
                    </a:p>
                  </a:txBody>
                  <a:tcPr>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0"/>
                  </a:ext>
                </a:extLst>
              </a:tr>
              <a:tr h="1322520">
                <a:tc>
                  <a:txBody>
                    <a:bodyPr/>
                    <a:lstStyle/>
                    <a:p>
                      <a:pPr algn="just"/>
                      <a:r>
                        <a:rPr lang="ru-RU" sz="1200" dirty="0">
                          <a:solidFill>
                            <a:schemeClr val="accent3">
                              <a:lumMod val="75000"/>
                            </a:schemeClr>
                          </a:solidFill>
                        </a:rPr>
                        <a:t>Благоустройство придомовых территорий и дворовых территорий муниципального образования, в том числе:</a:t>
                      </a:r>
                    </a:p>
                    <a:p>
                      <a:pPr algn="just"/>
                      <a:r>
                        <a:rPr lang="ru-RU" sz="1200" dirty="0">
                          <a:solidFill>
                            <a:schemeClr val="accent3">
                              <a:lumMod val="75000"/>
                            </a:schemeClr>
                          </a:solidFill>
                        </a:rPr>
                        <a:t>по текущему ремонту придомовых территорий и дворовых территорий, включая проезды и въезды, пешеходные дорожки;</a:t>
                      </a:r>
                    </a:p>
                    <a:p>
                      <a:pPr algn="just"/>
                      <a:r>
                        <a:rPr lang="ru-RU" sz="1200" dirty="0">
                          <a:solidFill>
                            <a:schemeClr val="accent3">
                              <a:lumMod val="75000"/>
                            </a:schemeClr>
                          </a:solidFill>
                        </a:rPr>
                        <a:t>организации дополнительных парковочных мест на дворовых территориях</a:t>
                      </a:r>
                    </a:p>
                    <a:p>
                      <a:pPr algn="just"/>
                      <a:endParaRPr lang="ru-RU" sz="1200" dirty="0">
                        <a:solidFill>
                          <a:schemeClr val="accent3">
                            <a:lumMod val="75000"/>
                          </a:schemeClr>
                        </a:solidFill>
                      </a:endParaRPr>
                    </a:p>
                    <a:p>
                      <a:pPr algn="just"/>
                      <a:endParaRPr lang="ru-RU" sz="1200" dirty="0">
                        <a:solidFill>
                          <a:schemeClr val="accent3">
                            <a:lumMod val="75000"/>
                          </a:schemeClr>
                        </a:solidFill>
                      </a:endParaRPr>
                    </a:p>
                  </a:txBody>
                  <a:tcPr/>
                </a:tc>
                <a:tc>
                  <a:txBody>
                    <a:bodyPr/>
                    <a:lstStyle/>
                    <a:p>
                      <a:pPr algn="r"/>
                      <a:r>
                        <a:rPr lang="ru-RU" sz="1200" b="0" dirty="0">
                          <a:solidFill>
                            <a:schemeClr val="accent3">
                              <a:lumMod val="75000"/>
                            </a:schemeClr>
                          </a:solidFill>
                        </a:rPr>
                        <a:t>26409,5</a:t>
                      </a:r>
                    </a:p>
                  </a:txBody>
                  <a:tcPr>
                    <a:lnT w="12700" cap="flat" cmpd="sng" algn="ctr">
                      <a:solidFill>
                        <a:schemeClr val="tx1"/>
                      </a:solidFill>
                      <a:prstDash val="solid"/>
                      <a:round/>
                      <a:headEnd type="none" w="med" len="med"/>
                      <a:tailEnd type="none" w="med" len="med"/>
                    </a:lnT>
                  </a:tcPr>
                </a:tc>
                <a:tc>
                  <a:txBody>
                    <a:bodyPr/>
                    <a:lstStyle/>
                    <a:p>
                      <a:pPr algn="r"/>
                      <a:r>
                        <a:rPr lang="ru-RU" sz="1200" dirty="0">
                          <a:solidFill>
                            <a:schemeClr val="accent3">
                              <a:lumMod val="75000"/>
                            </a:schemeClr>
                          </a:solidFill>
                        </a:rPr>
                        <a:t>30154,1</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r h="915590">
                <a:tc>
                  <a:txBody>
                    <a:bodyPr/>
                    <a:lstStyle/>
                    <a:p>
                      <a:pPr algn="just"/>
                      <a:r>
                        <a:rPr lang="ru-RU" sz="1200" dirty="0">
                          <a:solidFill>
                            <a:schemeClr val="accent3">
                              <a:lumMod val="75000"/>
                            </a:schemeClr>
                          </a:solidFill>
                        </a:rPr>
                        <a:t> Расходы по проведению в установленном порядке минимально необходимых мероприятий по обеспечению доступности городской среды для маломобильных групп</a:t>
                      </a:r>
                      <a:r>
                        <a:rPr lang="ru-RU" sz="1200" baseline="0" dirty="0">
                          <a:solidFill>
                            <a:schemeClr val="accent3">
                              <a:lumMod val="75000"/>
                            </a:schemeClr>
                          </a:solidFill>
                        </a:rPr>
                        <a:t> населения на территориях дворов муниципального образования</a:t>
                      </a:r>
                    </a:p>
                    <a:p>
                      <a:pPr algn="just"/>
                      <a:endParaRPr lang="ru-RU" sz="1200" baseline="0" dirty="0">
                        <a:solidFill>
                          <a:schemeClr val="accent3">
                            <a:lumMod val="75000"/>
                          </a:schemeClr>
                        </a:solidFill>
                      </a:endParaRPr>
                    </a:p>
                    <a:p>
                      <a:pPr algn="just"/>
                      <a:endParaRPr lang="ru-RU" sz="1200" dirty="0">
                        <a:solidFill>
                          <a:schemeClr val="accent3">
                            <a:lumMod val="75000"/>
                          </a:schemeClr>
                        </a:solidFill>
                      </a:endParaRPr>
                    </a:p>
                  </a:txBody>
                  <a:tcPr/>
                </a:tc>
                <a:tc>
                  <a:txBody>
                    <a:bodyPr/>
                    <a:lstStyle/>
                    <a:p>
                      <a:pPr algn="r"/>
                      <a:r>
                        <a:rPr lang="ru-RU" sz="1200" b="0" dirty="0">
                          <a:solidFill>
                            <a:schemeClr val="accent3">
                              <a:lumMod val="75000"/>
                            </a:schemeClr>
                          </a:solidFill>
                        </a:rPr>
                        <a:t>150,0</a:t>
                      </a:r>
                    </a:p>
                  </a:txBody>
                  <a:tcPr/>
                </a:tc>
                <a:tc>
                  <a:txBody>
                    <a:bodyPr/>
                    <a:lstStyle/>
                    <a:p>
                      <a:pPr algn="r"/>
                      <a:r>
                        <a:rPr lang="ru-RU" sz="1200" dirty="0">
                          <a:solidFill>
                            <a:schemeClr val="accent3">
                              <a:lumMod val="75000"/>
                            </a:schemeClr>
                          </a:solidFill>
                        </a:rPr>
                        <a:t>50,0</a:t>
                      </a:r>
                    </a:p>
                  </a:txBody>
                  <a:tcPr/>
                </a:tc>
                <a:extLst>
                  <a:ext uri="{0D108BD9-81ED-4DB2-BD59-A6C34878D82A}">
                    <a16:rowId xmlns:a16="http://schemas.microsoft.com/office/drawing/2014/main" val="10002"/>
                  </a:ext>
                </a:extLst>
              </a:tr>
              <a:tr h="915590">
                <a:tc>
                  <a:txBody>
                    <a:bodyPr/>
                    <a:lstStyle/>
                    <a:p>
                      <a:pPr algn="just"/>
                      <a:r>
                        <a:rPr lang="ru-RU" sz="1200" dirty="0">
                          <a:solidFill>
                            <a:schemeClr val="accent3">
                              <a:lumMod val="75000"/>
                            </a:schemeClr>
                          </a:solidFill>
                        </a:rPr>
                        <a:t>Установка, содержание и ремонт ограждений газонов; установке и содержанию малых архитектурных форм, уличной мебели и хозяйственно-бытового оборудования, необходимого для благоустройства территории муниципального образования</a:t>
                      </a:r>
                    </a:p>
                    <a:p>
                      <a:pPr algn="just"/>
                      <a:endParaRPr lang="ru-RU" sz="1200" dirty="0">
                        <a:solidFill>
                          <a:schemeClr val="accent3">
                            <a:lumMod val="75000"/>
                          </a:schemeClr>
                        </a:solidFill>
                      </a:endParaRPr>
                    </a:p>
                    <a:p>
                      <a:pPr algn="just"/>
                      <a:endParaRPr lang="ru-RU" sz="1200" dirty="0">
                        <a:solidFill>
                          <a:schemeClr val="accent3">
                            <a:lumMod val="75000"/>
                          </a:schemeClr>
                        </a:solidFill>
                      </a:endParaRPr>
                    </a:p>
                  </a:txBody>
                  <a:tcPr/>
                </a:tc>
                <a:tc>
                  <a:txBody>
                    <a:bodyPr/>
                    <a:lstStyle/>
                    <a:p>
                      <a:pPr algn="r"/>
                      <a:r>
                        <a:rPr lang="ru-RU" sz="1200" b="0" dirty="0">
                          <a:solidFill>
                            <a:schemeClr val="accent3">
                              <a:lumMod val="75000"/>
                            </a:schemeClr>
                          </a:solidFill>
                        </a:rPr>
                        <a:t>756,3</a:t>
                      </a:r>
                    </a:p>
                  </a:txBody>
                  <a:tcPr/>
                </a:tc>
                <a:tc>
                  <a:txBody>
                    <a:bodyPr/>
                    <a:lstStyle/>
                    <a:p>
                      <a:pPr algn="r"/>
                      <a:r>
                        <a:rPr lang="ru-RU" sz="1200" dirty="0">
                          <a:solidFill>
                            <a:schemeClr val="accent3">
                              <a:lumMod val="75000"/>
                            </a:schemeClr>
                          </a:solidFill>
                        </a:rPr>
                        <a:t>1762,3</a:t>
                      </a:r>
                    </a:p>
                  </a:txBody>
                  <a:tcPr/>
                </a:tc>
                <a:extLst>
                  <a:ext uri="{0D108BD9-81ED-4DB2-BD59-A6C34878D82A}">
                    <a16:rowId xmlns:a16="http://schemas.microsoft.com/office/drawing/2014/main" val="10003"/>
                  </a:ext>
                </a:extLst>
              </a:tr>
              <a:tr h="1525985">
                <a:tc>
                  <a:txBody>
                    <a:bodyPr/>
                    <a:lstStyle/>
                    <a:p>
                      <a:pPr algn="just"/>
                      <a:r>
                        <a:rPr lang="ru-RU" sz="1200" dirty="0">
                          <a:solidFill>
                            <a:schemeClr val="accent3">
                              <a:lumMod val="75000"/>
                            </a:schemeClr>
                          </a:solidFill>
                        </a:rPr>
                        <a:t>Оборудование контейнерных площадок на дворовых территориях;</a:t>
                      </a:r>
                    </a:p>
                    <a:p>
                      <a:pPr algn="just"/>
                      <a:r>
                        <a:rPr lang="ru-RU" sz="1200" dirty="0">
                          <a:solidFill>
                            <a:schemeClr val="accent3">
                              <a:lumMod val="75000"/>
                            </a:schemeClr>
                          </a:solidFill>
                        </a:rPr>
                        <a:t>участие в пределах своей компетенции в обеспечении чистоты и порядка на территории муниципального образования, включая ликвидацию несанкционированных свалок бытовых отходов, мусора и уборку территорий, водных акваторий, тупиков и проездов, не включенных в адресные программы, утвержденные исполнительными органами государственной власти Санкт-Петербурга </a:t>
                      </a:r>
                    </a:p>
                    <a:p>
                      <a:pPr algn="just"/>
                      <a:endParaRPr lang="ru-RU" sz="1200" dirty="0">
                        <a:solidFill>
                          <a:schemeClr val="accent3">
                            <a:lumMod val="75000"/>
                          </a:schemeClr>
                        </a:solidFill>
                      </a:endParaRPr>
                    </a:p>
                  </a:txBody>
                  <a:tcPr/>
                </a:tc>
                <a:tc>
                  <a:txBody>
                    <a:bodyPr/>
                    <a:lstStyle/>
                    <a:p>
                      <a:pPr algn="r"/>
                      <a:r>
                        <a:rPr lang="ru-RU" sz="1200" b="0" dirty="0">
                          <a:solidFill>
                            <a:schemeClr val="accent3">
                              <a:lumMod val="75000"/>
                            </a:schemeClr>
                          </a:solidFill>
                        </a:rPr>
                        <a:t>1528,0</a:t>
                      </a:r>
                    </a:p>
                  </a:txBody>
                  <a:tcPr/>
                </a:tc>
                <a:tc>
                  <a:txBody>
                    <a:bodyPr/>
                    <a:lstStyle/>
                    <a:p>
                      <a:pPr algn="r"/>
                      <a:r>
                        <a:rPr lang="ru-RU" sz="1200" dirty="0">
                          <a:solidFill>
                            <a:schemeClr val="accent3">
                              <a:lumMod val="75000"/>
                            </a:schemeClr>
                          </a:solidFill>
                        </a:rPr>
                        <a:t>2739,0</a:t>
                      </a:r>
                    </a:p>
                  </a:txBody>
                  <a:tcPr/>
                </a:tc>
                <a:extLst>
                  <a:ext uri="{0D108BD9-81ED-4DB2-BD59-A6C34878D82A}">
                    <a16:rowId xmlns:a16="http://schemas.microsoft.com/office/drawing/2014/main" val="10004"/>
                  </a:ext>
                </a:extLst>
              </a:tr>
            </a:tbl>
          </a:graphicData>
        </a:graphic>
      </p:graphicFrame>
      <p:pic>
        <p:nvPicPr>
          <p:cNvPr id="6" name="Picture 3" descr="C:\Program Files\Microsoft Office\MEDIA\CAGCAT10\j0291984.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00392" y="0"/>
            <a:ext cx="922168" cy="739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55917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0"/>
            <a:ext cx="8640960" cy="692696"/>
          </a:xfrm>
          <a:solidFill>
            <a:schemeClr val="accent6">
              <a:lumMod val="20000"/>
              <a:lumOff val="80000"/>
            </a:schemeClr>
          </a:solidFill>
        </p:spPr>
        <p:txBody>
          <a:bodyPr>
            <a:noAutofit/>
          </a:bodyPr>
          <a:lstStyle/>
          <a:p>
            <a:pPr algn="ctr"/>
            <a:r>
              <a:rPr lang="ru-RU" sz="1600" dirty="0">
                <a:solidFill>
                  <a:schemeClr val="accent3">
                    <a:lumMod val="60000"/>
                    <a:lumOff val="40000"/>
                  </a:schemeClr>
                </a:solidFill>
              </a:rPr>
              <a:t>Расходы бюджета МО </a:t>
            </a:r>
            <a:r>
              <a:rPr lang="ru-RU" sz="1600" dirty="0" err="1">
                <a:solidFill>
                  <a:schemeClr val="accent3">
                    <a:lumMod val="60000"/>
                    <a:lumOff val="40000"/>
                  </a:schemeClr>
                </a:solidFill>
              </a:rPr>
              <a:t>г.Петергоф</a:t>
            </a:r>
            <a:r>
              <a:rPr lang="ru-RU" sz="1600" dirty="0">
                <a:solidFill>
                  <a:schemeClr val="accent3">
                    <a:lumMod val="60000"/>
                    <a:lumOff val="40000"/>
                  </a:schemeClr>
                </a:solidFill>
              </a:rPr>
              <a:t> по разделу     </a:t>
            </a:r>
            <a:br>
              <a:rPr lang="ru-RU" sz="1600" dirty="0">
                <a:solidFill>
                  <a:schemeClr val="accent3">
                    <a:lumMod val="60000"/>
                    <a:lumOff val="40000"/>
                  </a:schemeClr>
                </a:solidFill>
              </a:rPr>
            </a:br>
            <a:r>
              <a:rPr lang="ru-RU" sz="1600" dirty="0">
                <a:solidFill>
                  <a:schemeClr val="accent3">
                    <a:lumMod val="60000"/>
                    <a:lumOff val="40000"/>
                  </a:schemeClr>
                </a:solidFill>
              </a:rPr>
              <a:t>«Жилищно-коммунальное хозяйство»   </a:t>
            </a:r>
            <a:r>
              <a:rPr lang="ru-RU" sz="1100" b="0" dirty="0">
                <a:solidFill>
                  <a:schemeClr val="accent3">
                    <a:lumMod val="60000"/>
                    <a:lumOff val="40000"/>
                  </a:schemeClr>
                </a:solidFill>
                <a:effectLst/>
              </a:rPr>
              <a:t>(</a:t>
            </a:r>
            <a:r>
              <a:rPr lang="ru-RU" sz="1100" b="0" dirty="0" err="1">
                <a:solidFill>
                  <a:schemeClr val="accent3">
                    <a:lumMod val="60000"/>
                    <a:lumOff val="40000"/>
                  </a:schemeClr>
                </a:solidFill>
                <a:effectLst/>
              </a:rPr>
              <a:t>тыс.руб</a:t>
            </a:r>
            <a:r>
              <a:rPr lang="ru-RU" sz="1100" b="0" dirty="0">
                <a:solidFill>
                  <a:schemeClr val="accent3">
                    <a:lumMod val="60000"/>
                    <a:lumOff val="40000"/>
                  </a:schemeClr>
                </a:solidFill>
                <a:effectLst/>
              </a:rPr>
              <a:t>.)</a:t>
            </a:r>
          </a:p>
        </p:txBody>
      </p:sp>
      <p:sp>
        <p:nvSpPr>
          <p:cNvPr id="3" name="Объект 2"/>
          <p:cNvSpPr>
            <a:spLocks noGrp="1"/>
          </p:cNvSpPr>
          <p:nvPr>
            <p:ph idx="1"/>
          </p:nvPr>
        </p:nvSpPr>
        <p:spPr>
          <a:xfrm>
            <a:off x="251520" y="1052736"/>
            <a:ext cx="8640960" cy="5400600"/>
          </a:xfrm>
          <a:solidFill>
            <a:schemeClr val="tx2">
              <a:lumMod val="10000"/>
              <a:lumOff val="90000"/>
            </a:schemeClr>
          </a:solidFill>
        </p:spPr>
        <p:txBody>
          <a:bodyPr>
            <a:normAutofit/>
          </a:bodyPr>
          <a:lstStyle/>
          <a:p>
            <a:pPr marL="0" indent="0" algn="just">
              <a:buNone/>
            </a:pPr>
            <a:r>
              <a:rPr lang="ru-RU" sz="1800" dirty="0"/>
              <a:t>      </a:t>
            </a:r>
            <a:r>
              <a:rPr lang="ru-RU" sz="1800" dirty="0">
                <a:solidFill>
                  <a:schemeClr val="accent3">
                    <a:lumMod val="75000"/>
                  </a:schemeClr>
                </a:solidFill>
              </a:rPr>
              <a:t>  </a:t>
            </a:r>
            <a:endParaRPr lang="ru-RU" sz="1600" dirty="0">
              <a:solidFill>
                <a:schemeClr val="accent3">
                  <a:lumMod val="75000"/>
                </a:schemeClr>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807849648"/>
              </p:ext>
            </p:extLst>
          </p:nvPr>
        </p:nvGraphicFramePr>
        <p:xfrm>
          <a:off x="107505" y="692694"/>
          <a:ext cx="8784975" cy="5945574"/>
        </p:xfrm>
        <a:graphic>
          <a:graphicData uri="http://schemas.openxmlformats.org/drawingml/2006/table">
            <a:tbl>
              <a:tblPr firstRow="1" bandRow="1">
                <a:tableStyleId>{F5AB1C69-6EDB-4FF4-983F-18BD219EF322}</a:tableStyleId>
              </a:tblPr>
              <a:tblGrid>
                <a:gridCol w="6171426">
                  <a:extLst>
                    <a:ext uri="{9D8B030D-6E8A-4147-A177-3AD203B41FA5}">
                      <a16:colId xmlns:a16="http://schemas.microsoft.com/office/drawing/2014/main" val="20000"/>
                    </a:ext>
                  </a:extLst>
                </a:gridCol>
                <a:gridCol w="1398857">
                  <a:extLst>
                    <a:ext uri="{9D8B030D-6E8A-4147-A177-3AD203B41FA5}">
                      <a16:colId xmlns:a16="http://schemas.microsoft.com/office/drawing/2014/main" val="20001"/>
                    </a:ext>
                  </a:extLst>
                </a:gridCol>
                <a:gridCol w="1214692">
                  <a:extLst>
                    <a:ext uri="{9D8B030D-6E8A-4147-A177-3AD203B41FA5}">
                      <a16:colId xmlns:a16="http://schemas.microsoft.com/office/drawing/2014/main" val="20002"/>
                    </a:ext>
                  </a:extLst>
                </a:gridCol>
              </a:tblGrid>
              <a:tr h="45855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0" dirty="0">
                          <a:solidFill>
                            <a:schemeClr val="accent3">
                              <a:lumMod val="75000"/>
                            </a:schemeClr>
                          </a:solidFill>
                        </a:rPr>
                        <a:t>Наименование  расходов  </a:t>
                      </a:r>
                    </a:p>
                  </a:txBody>
                  <a:tcPr>
                    <a:solidFill>
                      <a:schemeClr val="accent3">
                        <a:lumMod val="20000"/>
                        <a:lumOff val="80000"/>
                      </a:schemeClr>
                    </a:solidFill>
                  </a:tcPr>
                </a:tc>
                <a:tc>
                  <a:txBody>
                    <a:bodyPr/>
                    <a:lstStyle/>
                    <a:p>
                      <a:pPr algn="ctr"/>
                      <a:r>
                        <a:rPr lang="ru-RU" sz="1000" b="0" dirty="0">
                          <a:solidFill>
                            <a:schemeClr val="accent3">
                              <a:lumMod val="75000"/>
                            </a:schemeClr>
                          </a:solidFill>
                        </a:rPr>
                        <a:t>2016</a:t>
                      </a:r>
                      <a:r>
                        <a:rPr lang="ru-RU" sz="1000" b="0" baseline="0" dirty="0">
                          <a:solidFill>
                            <a:schemeClr val="accent3">
                              <a:lumMod val="75000"/>
                            </a:schemeClr>
                          </a:solidFill>
                        </a:rPr>
                        <a:t> </a:t>
                      </a:r>
                      <a:r>
                        <a:rPr lang="ru-RU" sz="1000" b="0" dirty="0">
                          <a:solidFill>
                            <a:schemeClr val="accent3">
                              <a:lumMod val="75000"/>
                            </a:schemeClr>
                          </a:solidFill>
                        </a:rPr>
                        <a:t>год</a:t>
                      </a:r>
                    </a:p>
                    <a:p>
                      <a:pPr algn="ctr"/>
                      <a:r>
                        <a:rPr lang="ru-RU" sz="1000" b="0" dirty="0">
                          <a:solidFill>
                            <a:schemeClr val="accent3">
                              <a:lumMod val="75000"/>
                            </a:schemeClr>
                          </a:solidFill>
                        </a:rPr>
                        <a:t>план</a:t>
                      </a:r>
                    </a:p>
                  </a:txBody>
                  <a:tcPr>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ru-RU" sz="1000" b="0" dirty="0">
                          <a:solidFill>
                            <a:schemeClr val="accent3">
                              <a:lumMod val="75000"/>
                            </a:schemeClr>
                          </a:solidFill>
                          <a:effectLst/>
                        </a:rPr>
                        <a:t>2017 год</a:t>
                      </a:r>
                    </a:p>
                    <a:p>
                      <a:pPr algn="ctr"/>
                      <a:r>
                        <a:rPr lang="ru-RU" sz="1000" b="0" dirty="0">
                          <a:solidFill>
                            <a:schemeClr val="accent3">
                              <a:lumMod val="75000"/>
                            </a:schemeClr>
                          </a:solidFill>
                          <a:effectLst/>
                        </a:rPr>
                        <a:t>проект</a:t>
                      </a:r>
                    </a:p>
                  </a:txBody>
                  <a:tcPr>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0"/>
                  </a:ext>
                </a:extLst>
              </a:tr>
              <a:tr h="959654">
                <a:tc>
                  <a:txBody>
                    <a:bodyPr/>
                    <a:lstStyle/>
                    <a:p>
                      <a:pPr algn="just"/>
                      <a:r>
                        <a:rPr lang="ru-RU" sz="1100" dirty="0">
                          <a:solidFill>
                            <a:schemeClr val="accent3">
                              <a:lumMod val="75000"/>
                            </a:schemeClr>
                          </a:solidFill>
                        </a:rPr>
                        <a:t>  Расходы на исполнение государственного полномочия по организации и осуществлению уборки и санитарной очистки территорий за счет средств субвенции</a:t>
                      </a:r>
                    </a:p>
                    <a:p>
                      <a:pPr algn="just"/>
                      <a:endParaRPr lang="ru-RU" sz="1100" dirty="0">
                        <a:solidFill>
                          <a:schemeClr val="accent3">
                            <a:lumMod val="75000"/>
                          </a:schemeClr>
                        </a:solidFill>
                      </a:endParaRPr>
                    </a:p>
                    <a:p>
                      <a:pPr algn="just"/>
                      <a:endParaRPr lang="ru-RU" sz="1100" dirty="0">
                        <a:solidFill>
                          <a:schemeClr val="accent3">
                            <a:lumMod val="75000"/>
                          </a:schemeClr>
                        </a:solidFill>
                      </a:endParaRPr>
                    </a:p>
                  </a:txBody>
                  <a:tcPr/>
                </a:tc>
                <a:tc>
                  <a:txBody>
                    <a:bodyPr/>
                    <a:lstStyle/>
                    <a:p>
                      <a:pPr algn="r"/>
                      <a:r>
                        <a:rPr lang="ru-RU" sz="1100" b="1" dirty="0">
                          <a:solidFill>
                            <a:schemeClr val="accent3">
                              <a:lumMod val="75000"/>
                            </a:schemeClr>
                          </a:solidFill>
                        </a:rPr>
                        <a:t>59721,4</a:t>
                      </a:r>
                    </a:p>
                  </a:txBody>
                  <a:tcPr>
                    <a:lnT w="12700" cap="flat" cmpd="sng" algn="ctr">
                      <a:solidFill>
                        <a:schemeClr val="tx1"/>
                      </a:solidFill>
                      <a:prstDash val="solid"/>
                      <a:round/>
                      <a:headEnd type="none" w="med" len="med"/>
                      <a:tailEnd type="none" w="med" len="med"/>
                    </a:lnT>
                  </a:tcPr>
                </a:tc>
                <a:tc>
                  <a:txBody>
                    <a:bodyPr/>
                    <a:lstStyle/>
                    <a:p>
                      <a:pPr algn="r"/>
                      <a:r>
                        <a:rPr lang="ru-RU" sz="1100" b="1" dirty="0">
                          <a:solidFill>
                            <a:schemeClr val="accent3">
                              <a:lumMod val="75000"/>
                            </a:schemeClr>
                          </a:solidFill>
                        </a:rPr>
                        <a:t>64328,4</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r h="786602">
                <a:tc>
                  <a:txBody>
                    <a:bodyPr/>
                    <a:lstStyle/>
                    <a:p>
                      <a:pPr algn="just"/>
                      <a:r>
                        <a:rPr lang="ru-RU" sz="1100" dirty="0">
                          <a:solidFill>
                            <a:schemeClr val="accent3">
                              <a:lumMod val="75000"/>
                            </a:schemeClr>
                          </a:solidFill>
                        </a:rPr>
                        <a:t>  Расходы на организацию учета зеленых насаждений внутриквартального озеленения на территории муниципального образования </a:t>
                      </a:r>
                    </a:p>
                    <a:p>
                      <a:pPr algn="just"/>
                      <a:endParaRPr lang="ru-RU" sz="1100" dirty="0">
                        <a:solidFill>
                          <a:schemeClr val="accent3">
                            <a:lumMod val="75000"/>
                          </a:schemeClr>
                        </a:solidFill>
                      </a:endParaRPr>
                    </a:p>
                    <a:p>
                      <a:pPr algn="just"/>
                      <a:endParaRPr lang="ru-RU" sz="1100" dirty="0">
                        <a:solidFill>
                          <a:schemeClr val="accent3">
                            <a:lumMod val="75000"/>
                          </a:schemeClr>
                        </a:solidFill>
                      </a:endParaRPr>
                    </a:p>
                  </a:txBody>
                  <a:tcPr/>
                </a:tc>
                <a:tc>
                  <a:txBody>
                    <a:bodyPr/>
                    <a:lstStyle/>
                    <a:p>
                      <a:pPr algn="r"/>
                      <a:r>
                        <a:rPr lang="ru-RU" sz="1100" b="1" dirty="0">
                          <a:solidFill>
                            <a:schemeClr val="accent3">
                              <a:lumMod val="75000"/>
                            </a:schemeClr>
                          </a:solidFill>
                        </a:rPr>
                        <a:t>94,7</a:t>
                      </a:r>
                    </a:p>
                  </a:txBody>
                  <a:tcPr/>
                </a:tc>
                <a:tc rowSpan="2">
                  <a:txBody>
                    <a:bodyPr/>
                    <a:lstStyle/>
                    <a:p>
                      <a:pPr algn="r"/>
                      <a:endParaRPr lang="ru-RU" sz="1100" dirty="0">
                        <a:solidFill>
                          <a:schemeClr val="accent3">
                            <a:lumMod val="75000"/>
                          </a:schemeClr>
                        </a:solidFill>
                      </a:endParaRPr>
                    </a:p>
                    <a:p>
                      <a:pPr algn="r"/>
                      <a:endParaRPr lang="ru-RU" sz="1100" dirty="0">
                        <a:solidFill>
                          <a:schemeClr val="accent3">
                            <a:lumMod val="75000"/>
                          </a:schemeClr>
                        </a:solidFill>
                      </a:endParaRPr>
                    </a:p>
                    <a:p>
                      <a:pPr algn="r"/>
                      <a:endParaRPr lang="ru-RU" sz="1100" dirty="0">
                        <a:solidFill>
                          <a:schemeClr val="accent3">
                            <a:lumMod val="75000"/>
                          </a:schemeClr>
                        </a:solidFill>
                      </a:endParaRPr>
                    </a:p>
                    <a:p>
                      <a:pPr algn="r"/>
                      <a:endParaRPr lang="ru-RU" sz="1100" dirty="0">
                        <a:solidFill>
                          <a:schemeClr val="accent3">
                            <a:lumMod val="75000"/>
                          </a:schemeClr>
                        </a:solidFill>
                      </a:endParaRPr>
                    </a:p>
                    <a:p>
                      <a:pPr algn="r"/>
                      <a:r>
                        <a:rPr lang="ru-RU" sz="1100" b="1" dirty="0">
                          <a:solidFill>
                            <a:schemeClr val="accent3">
                              <a:lumMod val="75000"/>
                            </a:schemeClr>
                          </a:solidFill>
                        </a:rPr>
                        <a:t>13383,6</a:t>
                      </a:r>
                    </a:p>
                  </a:txBody>
                  <a:tcPr/>
                </a:tc>
                <a:extLst>
                  <a:ext uri="{0D108BD9-81ED-4DB2-BD59-A6C34878D82A}">
                    <a16:rowId xmlns:a16="http://schemas.microsoft.com/office/drawing/2014/main" val="10002"/>
                  </a:ext>
                </a:extLst>
              </a:tr>
              <a:tr h="959654">
                <a:tc>
                  <a:txBody>
                    <a:bodyPr/>
                    <a:lstStyle/>
                    <a:p>
                      <a:pPr algn="just"/>
                      <a:r>
                        <a:rPr lang="ru-RU" sz="1100" dirty="0">
                          <a:solidFill>
                            <a:schemeClr val="accent3">
                              <a:lumMod val="75000"/>
                            </a:schemeClr>
                          </a:solidFill>
                        </a:rPr>
                        <a:t>Озеленение территорий зеленых насаждений внутриквартального озеленения, проведению санитарных рубок, а также удалению аварийных, больных деревьев и кустарников в отношении зеленых насаждений внутриквартального озеленения</a:t>
                      </a:r>
                    </a:p>
                    <a:p>
                      <a:pPr algn="just"/>
                      <a:endParaRPr lang="ru-RU" sz="1100" dirty="0">
                        <a:solidFill>
                          <a:schemeClr val="accent3">
                            <a:lumMod val="75000"/>
                          </a:schemeClr>
                        </a:solidFill>
                      </a:endParaRPr>
                    </a:p>
                  </a:txBody>
                  <a:tcPr/>
                </a:tc>
                <a:tc>
                  <a:txBody>
                    <a:bodyPr/>
                    <a:lstStyle/>
                    <a:p>
                      <a:pPr algn="r"/>
                      <a:r>
                        <a:rPr lang="ru-RU" sz="1100" b="1" dirty="0">
                          <a:solidFill>
                            <a:schemeClr val="accent3">
                              <a:lumMod val="75000"/>
                            </a:schemeClr>
                          </a:solidFill>
                        </a:rPr>
                        <a:t>12316,0</a:t>
                      </a:r>
                    </a:p>
                  </a:txBody>
                  <a:tcPr/>
                </a:tc>
                <a:tc vMerge="1">
                  <a:txBody>
                    <a:bodyPr/>
                    <a:lstStyle/>
                    <a:p>
                      <a:pPr algn="r"/>
                      <a:endParaRPr lang="ru-RU" sz="1100" dirty="0">
                        <a:solidFill>
                          <a:schemeClr val="accent3">
                            <a:lumMod val="75000"/>
                          </a:schemeClr>
                        </a:solidFill>
                      </a:endParaRPr>
                    </a:p>
                  </a:txBody>
                  <a:tcPr/>
                </a:tc>
                <a:extLst>
                  <a:ext uri="{0D108BD9-81ED-4DB2-BD59-A6C34878D82A}">
                    <a16:rowId xmlns:a16="http://schemas.microsoft.com/office/drawing/2014/main" val="10003"/>
                  </a:ext>
                </a:extLst>
              </a:tr>
              <a:tr h="1132707">
                <a:tc>
                  <a:txBody>
                    <a:bodyPr/>
                    <a:lstStyle/>
                    <a:p>
                      <a:pPr algn="just"/>
                      <a:r>
                        <a:rPr lang="ru-RU" sz="1100" dirty="0">
                          <a:solidFill>
                            <a:schemeClr val="accent3">
                              <a:lumMod val="75000"/>
                            </a:schemeClr>
                          </a:solidFill>
                        </a:rPr>
                        <a:t>Создание зон отдыха, в том числе обустройство, содержание и уборка территорий детских площадок;</a:t>
                      </a:r>
                    </a:p>
                    <a:p>
                      <a:pPr algn="just"/>
                      <a:r>
                        <a:rPr lang="ru-RU" sz="1100" dirty="0">
                          <a:solidFill>
                            <a:schemeClr val="accent3">
                              <a:lumMod val="75000"/>
                            </a:schemeClr>
                          </a:solidFill>
                        </a:rPr>
                        <a:t>обустройству, содержанию и уборке территорий спортивных площадок;</a:t>
                      </a:r>
                    </a:p>
                    <a:p>
                      <a:pPr algn="just"/>
                      <a:r>
                        <a:rPr lang="ru-RU" sz="1100" dirty="0">
                          <a:solidFill>
                            <a:schemeClr val="accent3">
                              <a:lumMod val="75000"/>
                            </a:schemeClr>
                          </a:solidFill>
                        </a:rPr>
                        <a:t>выполнению оформления к праздничным мероприятиям на территории муниципального образования</a:t>
                      </a:r>
                    </a:p>
                    <a:p>
                      <a:pPr algn="just"/>
                      <a:endParaRPr lang="ru-RU" sz="1100" dirty="0">
                        <a:solidFill>
                          <a:schemeClr val="accent3">
                            <a:lumMod val="75000"/>
                          </a:schemeClr>
                        </a:solidFill>
                      </a:endParaRPr>
                    </a:p>
                  </a:txBody>
                  <a:tcPr/>
                </a:tc>
                <a:tc>
                  <a:txBody>
                    <a:bodyPr/>
                    <a:lstStyle/>
                    <a:p>
                      <a:pPr algn="r"/>
                      <a:r>
                        <a:rPr lang="ru-RU" sz="1100" b="1" dirty="0">
                          <a:solidFill>
                            <a:schemeClr val="accent3">
                              <a:lumMod val="75000"/>
                            </a:schemeClr>
                          </a:solidFill>
                        </a:rPr>
                        <a:t>89969,2</a:t>
                      </a:r>
                    </a:p>
                  </a:txBody>
                  <a:tcPr/>
                </a:tc>
                <a:tc>
                  <a:txBody>
                    <a:bodyPr/>
                    <a:lstStyle/>
                    <a:p>
                      <a:pPr algn="r"/>
                      <a:r>
                        <a:rPr lang="ru-RU" sz="1100" b="1" dirty="0">
                          <a:solidFill>
                            <a:schemeClr val="accent3">
                              <a:lumMod val="75000"/>
                            </a:schemeClr>
                          </a:solidFill>
                        </a:rPr>
                        <a:t>19893,6</a:t>
                      </a:r>
                    </a:p>
                  </a:txBody>
                  <a:tcPr/>
                </a:tc>
                <a:extLst>
                  <a:ext uri="{0D108BD9-81ED-4DB2-BD59-A6C34878D82A}">
                    <a16:rowId xmlns:a16="http://schemas.microsoft.com/office/drawing/2014/main" val="10004"/>
                  </a:ext>
                </a:extLst>
              </a:tr>
              <a:tr h="613549">
                <a:tc>
                  <a:txBody>
                    <a:bodyPr/>
                    <a:lstStyle/>
                    <a:p>
                      <a:pPr algn="just"/>
                      <a:r>
                        <a:rPr lang="ru-RU" sz="1100" dirty="0">
                          <a:solidFill>
                            <a:schemeClr val="accent3">
                              <a:lumMod val="75000"/>
                            </a:schemeClr>
                          </a:solidFill>
                        </a:rPr>
                        <a:t>Устройство искусственных неровностей на проездах и въездах на придомовых территориях и дворовых территориях</a:t>
                      </a:r>
                    </a:p>
                    <a:p>
                      <a:pPr algn="just"/>
                      <a:endParaRPr lang="ru-RU" sz="1100" dirty="0">
                        <a:solidFill>
                          <a:schemeClr val="accent3">
                            <a:lumMod val="75000"/>
                          </a:schemeClr>
                        </a:solidFill>
                      </a:endParaRPr>
                    </a:p>
                  </a:txBody>
                  <a:tcPr/>
                </a:tc>
                <a:tc>
                  <a:txBody>
                    <a:bodyPr/>
                    <a:lstStyle/>
                    <a:p>
                      <a:pPr algn="r"/>
                      <a:r>
                        <a:rPr lang="ru-RU" sz="1100" b="1" dirty="0">
                          <a:solidFill>
                            <a:schemeClr val="accent3">
                              <a:lumMod val="75000"/>
                            </a:schemeClr>
                          </a:solidFill>
                        </a:rPr>
                        <a:t>491,4</a:t>
                      </a:r>
                    </a:p>
                  </a:txBody>
                  <a:tcPr/>
                </a:tc>
                <a:tc>
                  <a:txBody>
                    <a:bodyPr/>
                    <a:lstStyle/>
                    <a:p>
                      <a:pPr algn="r"/>
                      <a:r>
                        <a:rPr lang="ru-RU" sz="1100" b="1" dirty="0">
                          <a:solidFill>
                            <a:schemeClr val="accent3">
                              <a:lumMod val="75000"/>
                            </a:schemeClr>
                          </a:solidFill>
                        </a:rPr>
                        <a:t>325,3</a:t>
                      </a:r>
                    </a:p>
                  </a:txBody>
                  <a:tcPr/>
                </a:tc>
                <a:extLst>
                  <a:ext uri="{0D108BD9-81ED-4DB2-BD59-A6C34878D82A}">
                    <a16:rowId xmlns:a16="http://schemas.microsoft.com/office/drawing/2014/main" val="10005"/>
                  </a:ext>
                </a:extLst>
              </a:tr>
              <a:tr h="553443">
                <a:tc>
                  <a:txBody>
                    <a:bodyPr/>
                    <a:lstStyle/>
                    <a:p>
                      <a:pPr algn="just"/>
                      <a:r>
                        <a:rPr lang="ru-RU" sz="1100" dirty="0">
                          <a:solidFill>
                            <a:schemeClr val="accent3">
                              <a:lumMod val="75000"/>
                            </a:schemeClr>
                          </a:solidFill>
                        </a:rPr>
                        <a:t>Восстановление, содержание в порядке и благоустройство объектов, увековечивающих память погибших при защите Отечества</a:t>
                      </a:r>
                      <a:r>
                        <a:rPr lang="ru-RU" sz="1100" baseline="0" dirty="0">
                          <a:solidFill>
                            <a:schemeClr val="accent3">
                              <a:lumMod val="75000"/>
                            </a:schemeClr>
                          </a:solidFill>
                        </a:rPr>
                        <a:t> (памятник «Каспийцы – товарищам павшим в войне 1904-1905 </a:t>
                      </a:r>
                      <a:r>
                        <a:rPr lang="ru-RU" sz="1100" baseline="0" dirty="0" err="1">
                          <a:solidFill>
                            <a:schemeClr val="accent3">
                              <a:lumMod val="75000"/>
                            </a:schemeClr>
                          </a:solidFill>
                        </a:rPr>
                        <a:t>гг</a:t>
                      </a:r>
                      <a:r>
                        <a:rPr lang="ru-RU" sz="1100" baseline="0" dirty="0">
                          <a:solidFill>
                            <a:schemeClr val="accent3">
                              <a:lumMod val="75000"/>
                            </a:schemeClr>
                          </a:solidFill>
                        </a:rPr>
                        <a:t>»</a:t>
                      </a:r>
                      <a:endParaRPr lang="ru-RU" sz="1100" dirty="0">
                        <a:solidFill>
                          <a:schemeClr val="accent3">
                            <a:lumMod val="75000"/>
                          </a:schemeClr>
                        </a:solidFill>
                      </a:endParaRPr>
                    </a:p>
                  </a:txBody>
                  <a:tcPr/>
                </a:tc>
                <a:tc>
                  <a:txBody>
                    <a:bodyPr/>
                    <a:lstStyle/>
                    <a:p>
                      <a:pPr algn="r"/>
                      <a:r>
                        <a:rPr lang="ru-RU" sz="1100" b="1" dirty="0">
                          <a:solidFill>
                            <a:schemeClr val="accent3">
                              <a:lumMod val="75000"/>
                            </a:schemeClr>
                          </a:solidFill>
                        </a:rPr>
                        <a:t>0,0</a:t>
                      </a:r>
                    </a:p>
                  </a:txBody>
                  <a:tcPr/>
                </a:tc>
                <a:tc>
                  <a:txBody>
                    <a:bodyPr/>
                    <a:lstStyle/>
                    <a:p>
                      <a:pPr algn="r"/>
                      <a:r>
                        <a:rPr lang="ru-RU" sz="1100" b="1" dirty="0">
                          <a:solidFill>
                            <a:schemeClr val="accent3">
                              <a:lumMod val="75000"/>
                            </a:schemeClr>
                          </a:solidFill>
                        </a:rPr>
                        <a:t>3000,0</a:t>
                      </a:r>
                    </a:p>
                  </a:txBody>
                  <a:tcPr/>
                </a:tc>
                <a:extLst>
                  <a:ext uri="{0D108BD9-81ED-4DB2-BD59-A6C34878D82A}">
                    <a16:rowId xmlns:a16="http://schemas.microsoft.com/office/drawing/2014/main" val="1145020762"/>
                  </a:ext>
                </a:extLst>
              </a:tr>
              <a:tr h="440497">
                <a:tc>
                  <a:txBody>
                    <a:bodyPr/>
                    <a:lstStyle/>
                    <a:p>
                      <a:pPr algn="just"/>
                      <a:r>
                        <a:rPr lang="ru-RU" sz="1100" b="1" dirty="0">
                          <a:solidFill>
                            <a:schemeClr val="accent3">
                              <a:lumMod val="75000"/>
                            </a:schemeClr>
                          </a:solidFill>
                        </a:rPr>
                        <a:t>ВСЕГО по жилищно-коммунальному хозяйству</a:t>
                      </a:r>
                    </a:p>
                    <a:p>
                      <a:pPr algn="just"/>
                      <a:endParaRPr lang="ru-RU" sz="1100" b="1" dirty="0">
                        <a:solidFill>
                          <a:schemeClr val="accent3">
                            <a:lumMod val="75000"/>
                          </a:schemeClr>
                        </a:solidFill>
                      </a:endParaRPr>
                    </a:p>
                  </a:txBody>
                  <a:tcPr/>
                </a:tc>
                <a:tc>
                  <a:txBody>
                    <a:bodyPr/>
                    <a:lstStyle/>
                    <a:p>
                      <a:pPr algn="r"/>
                      <a:r>
                        <a:rPr lang="ru-RU" sz="1100" b="1" dirty="0">
                          <a:solidFill>
                            <a:schemeClr val="accent3">
                              <a:lumMod val="75000"/>
                            </a:schemeClr>
                          </a:solidFill>
                        </a:rPr>
                        <a:t>191436,5</a:t>
                      </a:r>
                    </a:p>
                  </a:txBody>
                  <a:tcPr/>
                </a:tc>
                <a:tc>
                  <a:txBody>
                    <a:bodyPr/>
                    <a:lstStyle/>
                    <a:p>
                      <a:pPr algn="r"/>
                      <a:r>
                        <a:rPr lang="ru-RU" sz="1100" b="1" dirty="0">
                          <a:solidFill>
                            <a:schemeClr val="accent3">
                              <a:lumMod val="75000"/>
                            </a:schemeClr>
                          </a:solidFill>
                        </a:rPr>
                        <a:t>135636,3</a:t>
                      </a:r>
                    </a:p>
                  </a:txBody>
                  <a:tcPr/>
                </a:tc>
                <a:extLst>
                  <a:ext uri="{0D108BD9-81ED-4DB2-BD59-A6C34878D82A}">
                    <a16:rowId xmlns:a16="http://schemas.microsoft.com/office/drawing/2014/main" val="10009"/>
                  </a:ext>
                </a:extLst>
              </a:tr>
            </a:tbl>
          </a:graphicData>
        </a:graphic>
      </p:graphicFrame>
      <p:pic>
        <p:nvPicPr>
          <p:cNvPr id="5123" name="Picture 3" descr="C:\Program Files\Microsoft Office\MEDIA\CAGCAT10\j0291984.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70983" y="28124"/>
            <a:ext cx="648072" cy="686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59610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0"/>
            <a:ext cx="8640960" cy="1916832"/>
          </a:xfrm>
          <a:solidFill>
            <a:schemeClr val="accent6">
              <a:lumMod val="20000"/>
              <a:lumOff val="80000"/>
            </a:schemeClr>
          </a:solidFill>
        </p:spPr>
        <p:txBody>
          <a:bodyPr>
            <a:noAutofit/>
          </a:bodyPr>
          <a:lstStyle/>
          <a:p>
            <a:pPr algn="ctr"/>
            <a:r>
              <a:rPr lang="ru-RU" sz="1800" dirty="0">
                <a:solidFill>
                  <a:schemeClr val="accent3">
                    <a:lumMod val="60000"/>
                    <a:lumOff val="40000"/>
                  </a:schemeClr>
                </a:solidFill>
              </a:rPr>
              <a:t>Расходы бюджета МО </a:t>
            </a:r>
            <a:r>
              <a:rPr lang="ru-RU" sz="1800" dirty="0" err="1">
                <a:solidFill>
                  <a:schemeClr val="accent3">
                    <a:lumMod val="60000"/>
                    <a:lumOff val="40000"/>
                  </a:schemeClr>
                </a:solidFill>
              </a:rPr>
              <a:t>г.Петергоф</a:t>
            </a:r>
            <a:r>
              <a:rPr lang="ru-RU" sz="1800" dirty="0">
                <a:solidFill>
                  <a:schemeClr val="accent3">
                    <a:lumMod val="60000"/>
                    <a:lumOff val="40000"/>
                  </a:schemeClr>
                </a:solidFill>
              </a:rPr>
              <a:t> по разделу </a:t>
            </a:r>
            <a:br>
              <a:rPr lang="ru-RU" sz="1800" dirty="0">
                <a:solidFill>
                  <a:schemeClr val="accent3">
                    <a:lumMod val="60000"/>
                    <a:lumOff val="40000"/>
                  </a:schemeClr>
                </a:solidFill>
              </a:rPr>
            </a:br>
            <a:r>
              <a:rPr lang="ru-RU" sz="1800" dirty="0">
                <a:solidFill>
                  <a:schemeClr val="accent3">
                    <a:lumMod val="60000"/>
                    <a:lumOff val="40000"/>
                  </a:schemeClr>
                </a:solidFill>
              </a:rPr>
              <a:t>«Охрана окружающей среды»</a:t>
            </a:r>
            <a:r>
              <a:rPr lang="ru-RU" sz="1600" dirty="0">
                <a:solidFill>
                  <a:schemeClr val="accent3">
                    <a:lumMod val="60000"/>
                    <a:lumOff val="40000"/>
                  </a:schemeClr>
                </a:solidFill>
              </a:rPr>
              <a:t>   </a:t>
            </a:r>
            <a:br>
              <a:rPr lang="ru-RU" sz="1600" dirty="0">
                <a:solidFill>
                  <a:schemeClr val="accent3">
                    <a:lumMod val="60000"/>
                    <a:lumOff val="40000"/>
                  </a:schemeClr>
                </a:solidFill>
              </a:rPr>
            </a:br>
            <a:br>
              <a:rPr lang="ru-RU" sz="1600" dirty="0">
                <a:solidFill>
                  <a:schemeClr val="accent3">
                    <a:lumMod val="60000"/>
                    <a:lumOff val="40000"/>
                  </a:schemeClr>
                </a:solidFill>
              </a:rPr>
            </a:br>
            <a:r>
              <a:rPr lang="ru-RU" sz="1600" dirty="0">
                <a:solidFill>
                  <a:schemeClr val="accent3">
                    <a:lumMod val="60000"/>
                    <a:lumOff val="40000"/>
                  </a:schemeClr>
                </a:solidFill>
              </a:rPr>
              <a:t>                                                                                       </a:t>
            </a:r>
            <a:br>
              <a:rPr lang="ru-RU" sz="1600" dirty="0">
                <a:solidFill>
                  <a:schemeClr val="accent3">
                    <a:lumMod val="60000"/>
                    <a:lumOff val="40000"/>
                  </a:schemeClr>
                </a:solidFill>
              </a:rPr>
            </a:br>
            <a:br>
              <a:rPr lang="ru-RU" sz="1600" dirty="0">
                <a:solidFill>
                  <a:schemeClr val="accent3">
                    <a:lumMod val="60000"/>
                    <a:lumOff val="40000"/>
                  </a:schemeClr>
                </a:solidFill>
              </a:rPr>
            </a:br>
            <a:r>
              <a:rPr lang="ru-RU" sz="1600" dirty="0">
                <a:solidFill>
                  <a:schemeClr val="accent3">
                    <a:lumMod val="60000"/>
                    <a:lumOff val="40000"/>
                  </a:schemeClr>
                </a:solidFill>
              </a:rPr>
              <a:t> </a:t>
            </a:r>
            <a:r>
              <a:rPr lang="ru-RU" sz="1100" b="0" dirty="0">
                <a:solidFill>
                  <a:schemeClr val="accent3">
                    <a:lumMod val="60000"/>
                    <a:lumOff val="40000"/>
                  </a:schemeClr>
                </a:solidFill>
                <a:effectLst/>
              </a:rPr>
              <a:t>(</a:t>
            </a:r>
            <a:r>
              <a:rPr lang="ru-RU" sz="1100" b="0" dirty="0" err="1">
                <a:solidFill>
                  <a:schemeClr val="accent3">
                    <a:lumMod val="60000"/>
                    <a:lumOff val="40000"/>
                  </a:schemeClr>
                </a:solidFill>
                <a:effectLst/>
              </a:rPr>
              <a:t>тыс.руб</a:t>
            </a:r>
            <a:r>
              <a:rPr lang="ru-RU" sz="1100" b="0" dirty="0">
                <a:solidFill>
                  <a:schemeClr val="accent3">
                    <a:lumMod val="60000"/>
                    <a:lumOff val="40000"/>
                  </a:schemeClr>
                </a:solidFill>
                <a:effectLst/>
              </a:rPr>
              <a:t>.)</a:t>
            </a:r>
            <a:br>
              <a:rPr lang="ru-RU" sz="1100" b="0" dirty="0">
                <a:solidFill>
                  <a:schemeClr val="accent3">
                    <a:lumMod val="60000"/>
                    <a:lumOff val="40000"/>
                  </a:schemeClr>
                </a:solidFill>
                <a:effectLst/>
              </a:rPr>
            </a:br>
            <a:br>
              <a:rPr lang="ru-RU" sz="1100" b="0" dirty="0">
                <a:solidFill>
                  <a:schemeClr val="accent3">
                    <a:lumMod val="60000"/>
                    <a:lumOff val="40000"/>
                  </a:schemeClr>
                </a:solidFill>
                <a:effectLst/>
              </a:rPr>
            </a:br>
            <a:endParaRPr lang="ru-RU" sz="1100" b="0" dirty="0">
              <a:solidFill>
                <a:schemeClr val="accent3">
                  <a:lumMod val="60000"/>
                  <a:lumOff val="40000"/>
                </a:schemeClr>
              </a:solidFill>
              <a:effectLst/>
            </a:endParaRPr>
          </a:p>
        </p:txBody>
      </p:sp>
      <p:sp>
        <p:nvSpPr>
          <p:cNvPr id="3" name="Объект 2"/>
          <p:cNvSpPr>
            <a:spLocks noGrp="1"/>
          </p:cNvSpPr>
          <p:nvPr>
            <p:ph idx="1"/>
          </p:nvPr>
        </p:nvSpPr>
        <p:spPr>
          <a:xfrm>
            <a:off x="251520" y="1916832"/>
            <a:ext cx="8496944" cy="2016224"/>
          </a:xfrm>
          <a:solidFill>
            <a:schemeClr val="tx2">
              <a:lumMod val="10000"/>
              <a:lumOff val="90000"/>
            </a:schemeClr>
          </a:solidFill>
        </p:spPr>
        <p:txBody>
          <a:bodyPr>
            <a:normAutofit/>
          </a:bodyPr>
          <a:lstStyle/>
          <a:p>
            <a:pPr marL="0" indent="0" algn="just">
              <a:buNone/>
            </a:pPr>
            <a:r>
              <a:rPr lang="ru-RU" sz="1800" dirty="0"/>
              <a:t>      </a:t>
            </a:r>
            <a:r>
              <a:rPr lang="ru-RU" sz="1800" dirty="0">
                <a:solidFill>
                  <a:schemeClr val="accent3">
                    <a:lumMod val="75000"/>
                  </a:schemeClr>
                </a:solidFill>
              </a:rPr>
              <a:t>  </a:t>
            </a:r>
            <a:endParaRPr lang="ru-RU" sz="1600" dirty="0">
              <a:solidFill>
                <a:schemeClr val="accent3">
                  <a:lumMod val="75000"/>
                </a:schemeClr>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3554869309"/>
              </p:ext>
            </p:extLst>
          </p:nvPr>
        </p:nvGraphicFramePr>
        <p:xfrm>
          <a:off x="251520" y="3068960"/>
          <a:ext cx="8640960" cy="3240359"/>
        </p:xfrm>
        <a:graphic>
          <a:graphicData uri="http://schemas.openxmlformats.org/drawingml/2006/table">
            <a:tbl>
              <a:tblPr firstRow="1" bandRow="1">
                <a:tableStyleId>{F5AB1C69-6EDB-4FF4-983F-18BD219EF322}</a:tableStyleId>
              </a:tblPr>
              <a:tblGrid>
                <a:gridCol w="6070254">
                  <a:extLst>
                    <a:ext uri="{9D8B030D-6E8A-4147-A177-3AD203B41FA5}">
                      <a16:colId xmlns:a16="http://schemas.microsoft.com/office/drawing/2014/main" val="20000"/>
                    </a:ext>
                  </a:extLst>
                </a:gridCol>
                <a:gridCol w="1375925">
                  <a:extLst>
                    <a:ext uri="{9D8B030D-6E8A-4147-A177-3AD203B41FA5}">
                      <a16:colId xmlns:a16="http://schemas.microsoft.com/office/drawing/2014/main" val="20001"/>
                    </a:ext>
                  </a:extLst>
                </a:gridCol>
                <a:gridCol w="1194781">
                  <a:extLst>
                    <a:ext uri="{9D8B030D-6E8A-4147-A177-3AD203B41FA5}">
                      <a16:colId xmlns:a16="http://schemas.microsoft.com/office/drawing/2014/main" val="20002"/>
                    </a:ext>
                  </a:extLst>
                </a:gridCol>
              </a:tblGrid>
              <a:tr h="81570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0" dirty="0">
                          <a:solidFill>
                            <a:schemeClr val="accent3">
                              <a:lumMod val="75000"/>
                            </a:schemeClr>
                          </a:solidFill>
                        </a:rPr>
                        <a:t>Наименование  расходов  </a:t>
                      </a:r>
                    </a:p>
                  </a:txBody>
                  <a:tcPr>
                    <a:solidFill>
                      <a:schemeClr val="accent3">
                        <a:lumMod val="20000"/>
                        <a:lumOff val="80000"/>
                      </a:schemeClr>
                    </a:solidFill>
                  </a:tcPr>
                </a:tc>
                <a:tc>
                  <a:txBody>
                    <a:bodyPr/>
                    <a:lstStyle/>
                    <a:p>
                      <a:pPr algn="ctr"/>
                      <a:r>
                        <a:rPr lang="ru-RU" sz="1000" b="0" dirty="0">
                          <a:solidFill>
                            <a:schemeClr val="accent3">
                              <a:lumMod val="75000"/>
                            </a:schemeClr>
                          </a:solidFill>
                        </a:rPr>
                        <a:t>2016 год</a:t>
                      </a:r>
                    </a:p>
                    <a:p>
                      <a:pPr algn="ctr"/>
                      <a:r>
                        <a:rPr lang="ru-RU" sz="1000" b="0" dirty="0">
                          <a:solidFill>
                            <a:schemeClr val="accent3">
                              <a:lumMod val="75000"/>
                            </a:schemeClr>
                          </a:solidFill>
                        </a:rPr>
                        <a:t>План</a:t>
                      </a:r>
                    </a:p>
                    <a:p>
                      <a:pPr algn="ctr"/>
                      <a:r>
                        <a:rPr lang="ru-RU" sz="1000" b="0" dirty="0" err="1">
                          <a:solidFill>
                            <a:schemeClr val="accent3">
                              <a:lumMod val="75000"/>
                            </a:schemeClr>
                          </a:solidFill>
                        </a:rPr>
                        <a:t>тыс.руб</a:t>
                      </a:r>
                      <a:r>
                        <a:rPr lang="ru-RU" sz="1000" b="0" dirty="0">
                          <a:solidFill>
                            <a:schemeClr val="accent3">
                              <a:lumMod val="75000"/>
                            </a:schemeClr>
                          </a:solidFill>
                        </a:rPr>
                        <a:t>.</a:t>
                      </a:r>
                    </a:p>
                  </a:txBody>
                  <a:tcPr>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ru-RU" sz="1000" b="0" dirty="0">
                          <a:solidFill>
                            <a:schemeClr val="accent3">
                              <a:lumMod val="75000"/>
                            </a:schemeClr>
                          </a:solidFill>
                          <a:effectLst/>
                        </a:rPr>
                        <a:t>2017 год</a:t>
                      </a:r>
                    </a:p>
                    <a:p>
                      <a:pPr algn="ctr"/>
                      <a:r>
                        <a:rPr lang="ru-RU" sz="1000" b="0" dirty="0">
                          <a:solidFill>
                            <a:schemeClr val="accent3">
                              <a:lumMod val="75000"/>
                            </a:schemeClr>
                          </a:solidFill>
                          <a:effectLst/>
                        </a:rPr>
                        <a:t>проект</a:t>
                      </a:r>
                    </a:p>
                  </a:txBody>
                  <a:tcPr>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0"/>
                  </a:ext>
                </a:extLst>
              </a:tr>
              <a:tr h="1733376">
                <a:tc>
                  <a:txBody>
                    <a:bodyPr/>
                    <a:lstStyle/>
                    <a:p>
                      <a:pPr algn="just"/>
                      <a:r>
                        <a:rPr lang="ru-RU" sz="1400" dirty="0">
                          <a:solidFill>
                            <a:schemeClr val="accent3">
                              <a:lumMod val="75000"/>
                            </a:schemeClr>
                          </a:solidFill>
                        </a:rPr>
                        <a:t>  </a:t>
                      </a:r>
                    </a:p>
                    <a:p>
                      <a:pPr algn="just"/>
                      <a:r>
                        <a:rPr lang="ru-RU" sz="1400" dirty="0">
                          <a:solidFill>
                            <a:schemeClr val="accent3">
                              <a:lumMod val="75000"/>
                            </a:schemeClr>
                          </a:solidFill>
                        </a:rPr>
                        <a:t>Участие в мероприятиях по охране окружающей среды в границах муниципального образования, за исключением организации и осуществления мероприятий по</a:t>
                      </a:r>
                      <a:r>
                        <a:rPr lang="ru-RU" sz="1400" baseline="0" dirty="0">
                          <a:solidFill>
                            <a:schemeClr val="accent3">
                              <a:lumMod val="75000"/>
                            </a:schemeClr>
                          </a:solidFill>
                        </a:rPr>
                        <a:t> экологическому контролю</a:t>
                      </a:r>
                      <a:r>
                        <a:rPr lang="ru-RU" sz="1400" dirty="0">
                          <a:solidFill>
                            <a:schemeClr val="accent3">
                              <a:lumMod val="75000"/>
                            </a:schemeClr>
                          </a:solidFill>
                        </a:rPr>
                        <a:t>   </a:t>
                      </a:r>
                    </a:p>
                  </a:txBody>
                  <a:tcPr/>
                </a:tc>
                <a:tc>
                  <a:txBody>
                    <a:bodyPr/>
                    <a:lstStyle/>
                    <a:p>
                      <a:pPr algn="r"/>
                      <a:r>
                        <a:rPr lang="ru-RU" sz="1400" dirty="0">
                          <a:solidFill>
                            <a:schemeClr val="accent3">
                              <a:lumMod val="75000"/>
                            </a:schemeClr>
                          </a:solidFill>
                        </a:rPr>
                        <a:t>320,8</a:t>
                      </a:r>
                    </a:p>
                  </a:txBody>
                  <a:tcPr>
                    <a:lnT w="12700" cap="flat" cmpd="sng" algn="ctr">
                      <a:solidFill>
                        <a:schemeClr val="tx1"/>
                      </a:solidFill>
                      <a:prstDash val="solid"/>
                      <a:round/>
                      <a:headEnd type="none" w="med" len="med"/>
                      <a:tailEnd type="none" w="med" len="med"/>
                    </a:lnT>
                  </a:tcPr>
                </a:tc>
                <a:tc>
                  <a:txBody>
                    <a:bodyPr/>
                    <a:lstStyle/>
                    <a:p>
                      <a:pPr algn="r"/>
                      <a:r>
                        <a:rPr lang="ru-RU" sz="1400" dirty="0">
                          <a:solidFill>
                            <a:schemeClr val="accent3">
                              <a:lumMod val="75000"/>
                            </a:schemeClr>
                          </a:solidFill>
                        </a:rPr>
                        <a:t>265,0</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r h="691277">
                <a:tc>
                  <a:txBody>
                    <a:bodyPr/>
                    <a:lstStyle/>
                    <a:p>
                      <a:pPr algn="just"/>
                      <a:r>
                        <a:rPr lang="ru-RU" sz="1400" b="1" dirty="0">
                          <a:solidFill>
                            <a:schemeClr val="accent3">
                              <a:lumMod val="75000"/>
                            </a:schemeClr>
                          </a:solidFill>
                        </a:rPr>
                        <a:t> </a:t>
                      </a:r>
                    </a:p>
                    <a:p>
                      <a:pPr algn="just"/>
                      <a:r>
                        <a:rPr lang="ru-RU" sz="1400" b="1" dirty="0">
                          <a:solidFill>
                            <a:schemeClr val="accent3">
                              <a:lumMod val="75000"/>
                            </a:schemeClr>
                          </a:solidFill>
                        </a:rPr>
                        <a:t>Итого по охране окружающей среды</a:t>
                      </a:r>
                    </a:p>
                  </a:txBody>
                  <a:tcPr/>
                </a:tc>
                <a:tc>
                  <a:txBody>
                    <a:bodyPr/>
                    <a:lstStyle/>
                    <a:p>
                      <a:pPr algn="r"/>
                      <a:r>
                        <a:rPr lang="ru-RU" sz="1400" b="1" dirty="0">
                          <a:solidFill>
                            <a:schemeClr val="accent3">
                              <a:lumMod val="75000"/>
                            </a:schemeClr>
                          </a:solidFill>
                        </a:rPr>
                        <a:t>320,8</a:t>
                      </a:r>
                    </a:p>
                  </a:txBody>
                  <a:tcPr/>
                </a:tc>
                <a:tc>
                  <a:txBody>
                    <a:bodyPr/>
                    <a:lstStyle/>
                    <a:p>
                      <a:pPr algn="r"/>
                      <a:r>
                        <a:rPr lang="ru-RU" sz="1400" b="1" dirty="0">
                          <a:solidFill>
                            <a:schemeClr val="accent3">
                              <a:lumMod val="75000"/>
                            </a:schemeClr>
                          </a:solidFill>
                        </a:rPr>
                        <a:t>265,0</a:t>
                      </a:r>
                    </a:p>
                  </a:txBody>
                  <a:tcPr/>
                </a:tc>
                <a:extLst>
                  <a:ext uri="{0D108BD9-81ED-4DB2-BD59-A6C34878D82A}">
                    <a16:rowId xmlns:a16="http://schemas.microsoft.com/office/drawing/2014/main" val="10002"/>
                  </a:ext>
                </a:extLst>
              </a:tr>
            </a:tbl>
          </a:graphicData>
        </a:graphic>
      </p:graphicFrame>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9672" y="836713"/>
            <a:ext cx="4680520" cy="2070230"/>
          </a:xfrm>
          <a:prstGeom prst="rect">
            <a:avLst/>
          </a:prstGeom>
        </p:spPr>
      </p:pic>
    </p:spTree>
    <p:extLst>
      <p:ext uri="{BB962C8B-B14F-4D97-AF65-F5344CB8AC3E}">
        <p14:creationId xmlns:p14="http://schemas.microsoft.com/office/powerpoint/2010/main" val="39257534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0"/>
            <a:ext cx="8640960" cy="764704"/>
          </a:xfrm>
          <a:solidFill>
            <a:schemeClr val="accent6">
              <a:lumMod val="20000"/>
              <a:lumOff val="80000"/>
            </a:schemeClr>
          </a:solidFill>
        </p:spPr>
        <p:txBody>
          <a:bodyPr>
            <a:noAutofit/>
          </a:bodyPr>
          <a:lstStyle/>
          <a:p>
            <a:pPr algn="ctr"/>
            <a:r>
              <a:rPr lang="ru-RU" sz="1800" dirty="0">
                <a:solidFill>
                  <a:schemeClr val="accent3">
                    <a:lumMod val="60000"/>
                    <a:lumOff val="40000"/>
                  </a:schemeClr>
                </a:solidFill>
              </a:rPr>
              <a:t>Расходы бюджета МО </a:t>
            </a:r>
            <a:r>
              <a:rPr lang="ru-RU" sz="1800" dirty="0" err="1">
                <a:solidFill>
                  <a:schemeClr val="accent3">
                    <a:lumMod val="60000"/>
                    <a:lumOff val="40000"/>
                  </a:schemeClr>
                </a:solidFill>
              </a:rPr>
              <a:t>г.Петергоф</a:t>
            </a:r>
            <a:r>
              <a:rPr lang="ru-RU" sz="1800" dirty="0">
                <a:solidFill>
                  <a:schemeClr val="accent3">
                    <a:lumMod val="60000"/>
                    <a:lumOff val="40000"/>
                  </a:schemeClr>
                </a:solidFill>
              </a:rPr>
              <a:t> по разделу </a:t>
            </a:r>
            <a:br>
              <a:rPr lang="ru-RU" sz="1800" dirty="0">
                <a:solidFill>
                  <a:schemeClr val="accent3">
                    <a:lumMod val="60000"/>
                    <a:lumOff val="40000"/>
                  </a:schemeClr>
                </a:solidFill>
              </a:rPr>
            </a:br>
            <a:r>
              <a:rPr lang="ru-RU" sz="1800" dirty="0">
                <a:solidFill>
                  <a:schemeClr val="accent3">
                    <a:lumMod val="60000"/>
                    <a:lumOff val="40000"/>
                  </a:schemeClr>
                </a:solidFill>
              </a:rPr>
              <a:t>«Образование»</a:t>
            </a:r>
            <a:r>
              <a:rPr lang="ru-RU" sz="1600" dirty="0">
                <a:solidFill>
                  <a:schemeClr val="accent3">
                    <a:lumMod val="60000"/>
                    <a:lumOff val="40000"/>
                  </a:schemeClr>
                </a:solidFill>
              </a:rPr>
              <a:t>   </a:t>
            </a:r>
            <a:r>
              <a:rPr lang="ru-RU" sz="1100" b="0" dirty="0">
                <a:solidFill>
                  <a:schemeClr val="accent3">
                    <a:lumMod val="60000"/>
                    <a:lumOff val="40000"/>
                  </a:schemeClr>
                </a:solidFill>
                <a:effectLst/>
              </a:rPr>
              <a:t>(</a:t>
            </a:r>
            <a:r>
              <a:rPr lang="ru-RU" sz="1100" b="0" dirty="0" err="1">
                <a:solidFill>
                  <a:schemeClr val="accent3">
                    <a:lumMod val="60000"/>
                    <a:lumOff val="40000"/>
                  </a:schemeClr>
                </a:solidFill>
                <a:effectLst/>
              </a:rPr>
              <a:t>тыс.руб</a:t>
            </a:r>
            <a:r>
              <a:rPr lang="ru-RU" sz="1100" b="0" dirty="0">
                <a:solidFill>
                  <a:schemeClr val="accent3">
                    <a:lumMod val="60000"/>
                    <a:lumOff val="40000"/>
                  </a:schemeClr>
                </a:solidFill>
                <a:effectLst/>
              </a:rPr>
              <a:t>.)</a:t>
            </a:r>
          </a:p>
        </p:txBody>
      </p:sp>
      <p:sp>
        <p:nvSpPr>
          <p:cNvPr id="3" name="Объект 2"/>
          <p:cNvSpPr>
            <a:spLocks noGrp="1"/>
          </p:cNvSpPr>
          <p:nvPr>
            <p:ph idx="1"/>
          </p:nvPr>
        </p:nvSpPr>
        <p:spPr>
          <a:xfrm>
            <a:off x="251520" y="1052736"/>
            <a:ext cx="8640960" cy="5400600"/>
          </a:xfrm>
          <a:solidFill>
            <a:schemeClr val="tx2">
              <a:lumMod val="10000"/>
              <a:lumOff val="90000"/>
            </a:schemeClr>
          </a:solidFill>
        </p:spPr>
        <p:txBody>
          <a:bodyPr>
            <a:normAutofit/>
          </a:bodyPr>
          <a:lstStyle/>
          <a:p>
            <a:pPr marL="0" indent="0" algn="just">
              <a:buNone/>
            </a:pPr>
            <a:r>
              <a:rPr lang="ru-RU" sz="1800" dirty="0"/>
              <a:t>      </a:t>
            </a:r>
            <a:r>
              <a:rPr lang="ru-RU" sz="1800" dirty="0">
                <a:solidFill>
                  <a:schemeClr val="accent3">
                    <a:lumMod val="75000"/>
                  </a:schemeClr>
                </a:solidFill>
              </a:rPr>
              <a:t>  </a:t>
            </a:r>
            <a:endParaRPr lang="ru-RU" sz="1600" dirty="0">
              <a:solidFill>
                <a:schemeClr val="accent3">
                  <a:lumMod val="75000"/>
                </a:schemeClr>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4288460703"/>
              </p:ext>
            </p:extLst>
          </p:nvPr>
        </p:nvGraphicFramePr>
        <p:xfrm>
          <a:off x="251520" y="764704"/>
          <a:ext cx="8640959" cy="5790703"/>
        </p:xfrm>
        <a:graphic>
          <a:graphicData uri="http://schemas.openxmlformats.org/drawingml/2006/table">
            <a:tbl>
              <a:tblPr firstRow="1" bandRow="1">
                <a:tableStyleId>{F5AB1C69-6EDB-4FF4-983F-18BD219EF322}</a:tableStyleId>
              </a:tblPr>
              <a:tblGrid>
                <a:gridCol w="6070255">
                  <a:extLst>
                    <a:ext uri="{9D8B030D-6E8A-4147-A177-3AD203B41FA5}">
                      <a16:colId xmlns:a16="http://schemas.microsoft.com/office/drawing/2014/main" val="20000"/>
                    </a:ext>
                  </a:extLst>
                </a:gridCol>
                <a:gridCol w="1375925">
                  <a:extLst>
                    <a:ext uri="{9D8B030D-6E8A-4147-A177-3AD203B41FA5}">
                      <a16:colId xmlns:a16="http://schemas.microsoft.com/office/drawing/2014/main" val="20001"/>
                    </a:ext>
                  </a:extLst>
                </a:gridCol>
                <a:gridCol w="1194779">
                  <a:extLst>
                    <a:ext uri="{9D8B030D-6E8A-4147-A177-3AD203B41FA5}">
                      <a16:colId xmlns:a16="http://schemas.microsoft.com/office/drawing/2014/main" val="20002"/>
                    </a:ext>
                  </a:extLst>
                </a:gridCol>
              </a:tblGrid>
              <a:tr h="46050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0" dirty="0">
                          <a:solidFill>
                            <a:schemeClr val="accent3">
                              <a:lumMod val="75000"/>
                            </a:schemeClr>
                          </a:solidFill>
                        </a:rPr>
                        <a:t>Наименование  расходов  </a:t>
                      </a:r>
                    </a:p>
                  </a:txBody>
                  <a:tcPr>
                    <a:solidFill>
                      <a:schemeClr val="accent3">
                        <a:lumMod val="20000"/>
                        <a:lumOff val="80000"/>
                      </a:schemeClr>
                    </a:solidFill>
                  </a:tcPr>
                </a:tc>
                <a:tc>
                  <a:txBody>
                    <a:bodyPr/>
                    <a:lstStyle/>
                    <a:p>
                      <a:pPr algn="ctr"/>
                      <a:r>
                        <a:rPr lang="ru-RU" sz="1200" b="0" dirty="0">
                          <a:solidFill>
                            <a:schemeClr val="accent3">
                              <a:lumMod val="75000"/>
                            </a:schemeClr>
                          </a:solidFill>
                        </a:rPr>
                        <a:t>2016 год</a:t>
                      </a:r>
                    </a:p>
                    <a:p>
                      <a:pPr algn="ctr"/>
                      <a:r>
                        <a:rPr lang="ru-RU" sz="1200" b="0" dirty="0">
                          <a:solidFill>
                            <a:schemeClr val="accent3">
                              <a:lumMod val="75000"/>
                            </a:schemeClr>
                          </a:solidFill>
                        </a:rPr>
                        <a:t>план</a:t>
                      </a:r>
                    </a:p>
                  </a:txBody>
                  <a:tcPr>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ru-RU" sz="1200" b="0" dirty="0">
                          <a:solidFill>
                            <a:schemeClr val="accent3">
                              <a:lumMod val="75000"/>
                            </a:schemeClr>
                          </a:solidFill>
                          <a:effectLst/>
                        </a:rPr>
                        <a:t>2017 год</a:t>
                      </a:r>
                    </a:p>
                    <a:p>
                      <a:pPr algn="ctr"/>
                      <a:r>
                        <a:rPr lang="ru-RU" sz="1200" b="0" dirty="0">
                          <a:solidFill>
                            <a:schemeClr val="accent3">
                              <a:lumMod val="75000"/>
                            </a:schemeClr>
                          </a:solidFill>
                          <a:effectLst/>
                        </a:rPr>
                        <a:t>проект</a:t>
                      </a:r>
                    </a:p>
                  </a:txBody>
                  <a:tcPr>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0"/>
                  </a:ext>
                </a:extLst>
              </a:tr>
              <a:tr h="1430792">
                <a:tc>
                  <a:txBody>
                    <a:bodyPr/>
                    <a:lstStyle/>
                    <a:p>
                      <a:pPr algn="just"/>
                      <a:r>
                        <a:rPr lang="ru-RU" sz="1200" dirty="0">
                          <a:solidFill>
                            <a:schemeClr val="accent3">
                              <a:lumMod val="75000"/>
                            </a:schemeClr>
                          </a:solidFill>
                        </a:rPr>
                        <a:t>Организация дополнительного профессионального образования выборных должностных лиц местного самоуправления, членов выборных органов местного самоуправления, депутатов муниципальных советов муниципальных образований, муниципальных служащих и работников муниципальных казённых учреждений МО г. Петергоф</a:t>
                      </a:r>
                    </a:p>
                  </a:txBody>
                  <a:tcPr/>
                </a:tc>
                <a:tc>
                  <a:txBody>
                    <a:bodyPr/>
                    <a:lstStyle/>
                    <a:p>
                      <a:pPr algn="r"/>
                      <a:r>
                        <a:rPr lang="ru-RU" sz="1200" dirty="0">
                          <a:solidFill>
                            <a:schemeClr val="accent3">
                              <a:lumMod val="75000"/>
                            </a:schemeClr>
                          </a:solidFill>
                        </a:rPr>
                        <a:t>232,5</a:t>
                      </a:r>
                    </a:p>
                  </a:txBody>
                  <a:tcPr>
                    <a:lnT w="12700" cap="flat" cmpd="sng" algn="ctr">
                      <a:solidFill>
                        <a:schemeClr val="tx1"/>
                      </a:solidFill>
                      <a:prstDash val="solid"/>
                      <a:round/>
                      <a:headEnd type="none" w="med" len="med"/>
                      <a:tailEnd type="none" w="med" len="med"/>
                    </a:lnT>
                  </a:tcPr>
                </a:tc>
                <a:tc>
                  <a:txBody>
                    <a:bodyPr/>
                    <a:lstStyle/>
                    <a:p>
                      <a:pPr algn="r"/>
                      <a:r>
                        <a:rPr lang="ru-RU" sz="1200" dirty="0">
                          <a:solidFill>
                            <a:schemeClr val="accent3">
                              <a:lumMod val="75000"/>
                            </a:schemeClr>
                          </a:solidFill>
                        </a:rPr>
                        <a:t>99,0</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r h="660365">
                <a:tc>
                  <a:txBody>
                    <a:bodyPr/>
                    <a:lstStyle/>
                    <a:p>
                      <a:pPr algn="just"/>
                      <a:r>
                        <a:rPr lang="ru-RU" sz="1200" dirty="0">
                          <a:solidFill>
                            <a:schemeClr val="accent3">
                              <a:lumMod val="75000"/>
                            </a:schemeClr>
                          </a:solidFill>
                        </a:rPr>
                        <a:t>Проведение работ по военно-патриотическому воспитанию граждан Российской Федерации на территории муниципального образования</a:t>
                      </a:r>
                    </a:p>
                  </a:txBody>
                  <a:tcPr/>
                </a:tc>
                <a:tc>
                  <a:txBody>
                    <a:bodyPr/>
                    <a:lstStyle/>
                    <a:p>
                      <a:pPr algn="r"/>
                      <a:r>
                        <a:rPr lang="ru-RU" sz="1200" dirty="0">
                          <a:solidFill>
                            <a:schemeClr val="accent3">
                              <a:lumMod val="75000"/>
                            </a:schemeClr>
                          </a:solidFill>
                        </a:rPr>
                        <a:t>645,0</a:t>
                      </a:r>
                    </a:p>
                  </a:txBody>
                  <a:tcPr/>
                </a:tc>
                <a:tc>
                  <a:txBody>
                    <a:bodyPr/>
                    <a:lstStyle/>
                    <a:p>
                      <a:pPr algn="r"/>
                      <a:r>
                        <a:rPr lang="ru-RU" sz="1200" dirty="0">
                          <a:solidFill>
                            <a:schemeClr val="accent3">
                              <a:lumMod val="75000"/>
                            </a:schemeClr>
                          </a:solidFill>
                        </a:rPr>
                        <a:t>355,0</a:t>
                      </a:r>
                    </a:p>
                  </a:txBody>
                  <a:tcPr/>
                </a:tc>
                <a:extLst>
                  <a:ext uri="{0D108BD9-81ED-4DB2-BD59-A6C34878D82A}">
                    <a16:rowId xmlns:a16="http://schemas.microsoft.com/office/drawing/2014/main" val="10002"/>
                  </a:ext>
                </a:extLst>
              </a:tr>
              <a:tr h="644108">
                <a:tc>
                  <a:txBody>
                    <a:bodyPr/>
                    <a:lstStyle/>
                    <a:p>
                      <a:pPr algn="just"/>
                      <a:r>
                        <a:rPr lang="ru-RU" sz="1200" dirty="0">
                          <a:solidFill>
                            <a:schemeClr val="accent3">
                              <a:lumMod val="75000"/>
                            </a:schemeClr>
                          </a:solidFill>
                        </a:rPr>
                        <a:t>Участие в реализации мер по профилактике дорожно-транспортного травматизма на территории муниципального образования </a:t>
                      </a:r>
                    </a:p>
                  </a:txBody>
                  <a:tcPr/>
                </a:tc>
                <a:tc>
                  <a:txBody>
                    <a:bodyPr/>
                    <a:lstStyle/>
                    <a:p>
                      <a:pPr algn="r"/>
                      <a:r>
                        <a:rPr lang="ru-RU" sz="1200" dirty="0">
                          <a:solidFill>
                            <a:schemeClr val="accent3">
                              <a:lumMod val="75000"/>
                            </a:schemeClr>
                          </a:solidFill>
                        </a:rPr>
                        <a:t>339,0</a:t>
                      </a:r>
                    </a:p>
                  </a:txBody>
                  <a:tcPr/>
                </a:tc>
                <a:tc>
                  <a:txBody>
                    <a:bodyPr/>
                    <a:lstStyle/>
                    <a:p>
                      <a:pPr algn="r"/>
                      <a:r>
                        <a:rPr lang="ru-RU" sz="1200" dirty="0">
                          <a:solidFill>
                            <a:schemeClr val="accent3">
                              <a:lumMod val="75000"/>
                            </a:schemeClr>
                          </a:solidFill>
                        </a:rPr>
                        <a:t>390,0</a:t>
                      </a:r>
                    </a:p>
                  </a:txBody>
                  <a:tcPr/>
                </a:tc>
                <a:extLst>
                  <a:ext uri="{0D108BD9-81ED-4DB2-BD59-A6C34878D82A}">
                    <a16:rowId xmlns:a16="http://schemas.microsoft.com/office/drawing/2014/main" val="10003"/>
                  </a:ext>
                </a:extLst>
              </a:tr>
              <a:tr h="503773">
                <a:tc>
                  <a:txBody>
                    <a:bodyPr/>
                    <a:lstStyle/>
                    <a:p>
                      <a:pPr algn="just"/>
                      <a:r>
                        <a:rPr lang="ru-RU" sz="1200" dirty="0">
                          <a:solidFill>
                            <a:schemeClr val="accent3">
                              <a:lumMod val="75000"/>
                            </a:schemeClr>
                          </a:solidFill>
                        </a:rPr>
                        <a:t>Организация и проведение досуговых мероприятий для  жителей муниципального образования город Петергоф</a:t>
                      </a:r>
                    </a:p>
                  </a:txBody>
                  <a:tcPr/>
                </a:tc>
                <a:tc>
                  <a:txBody>
                    <a:bodyPr/>
                    <a:lstStyle/>
                    <a:p>
                      <a:pPr algn="r"/>
                      <a:r>
                        <a:rPr lang="ru-RU" sz="1200" dirty="0">
                          <a:solidFill>
                            <a:schemeClr val="accent3">
                              <a:lumMod val="75000"/>
                            </a:schemeClr>
                          </a:solidFill>
                        </a:rPr>
                        <a:t>4638,5</a:t>
                      </a:r>
                    </a:p>
                  </a:txBody>
                  <a:tcPr/>
                </a:tc>
                <a:tc>
                  <a:txBody>
                    <a:bodyPr/>
                    <a:lstStyle/>
                    <a:p>
                      <a:pPr algn="r"/>
                      <a:r>
                        <a:rPr lang="ru-RU" sz="1200" dirty="0">
                          <a:solidFill>
                            <a:schemeClr val="accent3">
                              <a:lumMod val="75000"/>
                            </a:schemeClr>
                          </a:solidFill>
                        </a:rPr>
                        <a:t>1735,0</a:t>
                      </a:r>
                    </a:p>
                  </a:txBody>
                  <a:tcPr/>
                </a:tc>
                <a:extLst>
                  <a:ext uri="{0D108BD9-81ED-4DB2-BD59-A6C34878D82A}">
                    <a16:rowId xmlns:a16="http://schemas.microsoft.com/office/drawing/2014/main" val="10004"/>
                  </a:ext>
                </a:extLst>
              </a:tr>
              <a:tr h="660365">
                <a:tc>
                  <a:txBody>
                    <a:bodyPr/>
                    <a:lstStyle/>
                    <a:p>
                      <a:pPr algn="just"/>
                      <a:r>
                        <a:rPr lang="ru-RU" sz="1200" dirty="0">
                          <a:solidFill>
                            <a:schemeClr val="accent3">
                              <a:lumMod val="75000"/>
                            </a:schemeClr>
                          </a:solidFill>
                        </a:rPr>
                        <a:t>Участие</a:t>
                      </a:r>
                      <a:r>
                        <a:rPr lang="ru-RU" sz="1200" baseline="0" dirty="0">
                          <a:solidFill>
                            <a:schemeClr val="accent3">
                              <a:lumMod val="75000"/>
                            </a:schemeClr>
                          </a:solidFill>
                        </a:rPr>
                        <a:t> в установленном порядке в мероприятиях </a:t>
                      </a:r>
                      <a:r>
                        <a:rPr lang="ru-RU" sz="1200" dirty="0">
                          <a:solidFill>
                            <a:schemeClr val="accent3">
                              <a:lumMod val="75000"/>
                            </a:schemeClr>
                          </a:solidFill>
                        </a:rPr>
                        <a:t>по профилактике незаконного потребления наркотических и психотропных веществ, наркомании в Санкт-Петербурге </a:t>
                      </a:r>
                    </a:p>
                  </a:txBody>
                  <a:tcPr/>
                </a:tc>
                <a:tc>
                  <a:txBody>
                    <a:bodyPr/>
                    <a:lstStyle/>
                    <a:p>
                      <a:pPr algn="r"/>
                      <a:r>
                        <a:rPr lang="ru-RU" sz="1200" dirty="0">
                          <a:solidFill>
                            <a:schemeClr val="accent3">
                              <a:lumMod val="75000"/>
                            </a:schemeClr>
                          </a:solidFill>
                        </a:rPr>
                        <a:t>280,5</a:t>
                      </a:r>
                    </a:p>
                  </a:txBody>
                  <a:tcPr/>
                </a:tc>
                <a:tc>
                  <a:txBody>
                    <a:bodyPr/>
                    <a:lstStyle/>
                    <a:p>
                      <a:pPr algn="r"/>
                      <a:r>
                        <a:rPr lang="ru-RU" sz="1200" dirty="0">
                          <a:solidFill>
                            <a:schemeClr val="accent3">
                              <a:lumMod val="75000"/>
                            </a:schemeClr>
                          </a:solidFill>
                        </a:rPr>
                        <a:t>292,2</a:t>
                      </a:r>
                    </a:p>
                  </a:txBody>
                  <a:tcPr/>
                </a:tc>
                <a:extLst>
                  <a:ext uri="{0D108BD9-81ED-4DB2-BD59-A6C34878D82A}">
                    <a16:rowId xmlns:a16="http://schemas.microsoft.com/office/drawing/2014/main" val="10005"/>
                  </a:ext>
                </a:extLst>
              </a:tr>
              <a:tr h="1430792">
                <a:tc>
                  <a:txBody>
                    <a:bodyPr/>
                    <a:lstStyle/>
                    <a:p>
                      <a:pPr algn="just"/>
                      <a:endParaRPr lang="ru-RU" sz="1200" b="1" dirty="0">
                        <a:solidFill>
                          <a:schemeClr val="accent3">
                            <a:lumMod val="75000"/>
                          </a:schemeClr>
                        </a:solidFill>
                      </a:endParaRPr>
                    </a:p>
                    <a:p>
                      <a:pPr algn="just"/>
                      <a:r>
                        <a:rPr lang="ru-RU" sz="1200" b="1" dirty="0">
                          <a:solidFill>
                            <a:schemeClr val="accent3">
                              <a:lumMod val="75000"/>
                            </a:schemeClr>
                          </a:solidFill>
                        </a:rPr>
                        <a:t>Всего по образованию</a:t>
                      </a:r>
                    </a:p>
                    <a:p>
                      <a:pPr algn="just"/>
                      <a:endParaRPr lang="ru-RU" sz="1200" b="1" dirty="0">
                        <a:solidFill>
                          <a:schemeClr val="accent3">
                            <a:lumMod val="75000"/>
                          </a:schemeClr>
                        </a:solidFill>
                      </a:endParaRPr>
                    </a:p>
                    <a:p>
                      <a:pPr algn="just"/>
                      <a:endParaRPr lang="ru-RU" sz="1200" b="1" dirty="0">
                        <a:solidFill>
                          <a:schemeClr val="accent3">
                            <a:lumMod val="75000"/>
                          </a:schemeClr>
                        </a:solidFill>
                      </a:endParaRPr>
                    </a:p>
                    <a:p>
                      <a:pPr algn="just"/>
                      <a:endParaRPr lang="ru-RU" sz="1200" b="1" dirty="0">
                        <a:solidFill>
                          <a:schemeClr val="accent3">
                            <a:lumMod val="75000"/>
                          </a:schemeClr>
                        </a:solidFill>
                      </a:endParaRPr>
                    </a:p>
                    <a:p>
                      <a:pPr algn="just"/>
                      <a:endParaRPr lang="ru-RU" sz="1200" b="1" dirty="0">
                        <a:solidFill>
                          <a:schemeClr val="accent3">
                            <a:lumMod val="75000"/>
                          </a:schemeClr>
                        </a:solidFill>
                      </a:endParaRPr>
                    </a:p>
                    <a:p>
                      <a:pPr algn="just"/>
                      <a:endParaRPr lang="ru-RU" sz="1200" b="1" dirty="0">
                        <a:solidFill>
                          <a:schemeClr val="accent3">
                            <a:lumMod val="75000"/>
                          </a:schemeClr>
                        </a:solidFill>
                      </a:endParaRPr>
                    </a:p>
                  </a:txBody>
                  <a:tcPr/>
                </a:tc>
                <a:tc>
                  <a:txBody>
                    <a:bodyPr/>
                    <a:lstStyle/>
                    <a:p>
                      <a:pPr algn="r"/>
                      <a:r>
                        <a:rPr lang="ru-RU" sz="1200" b="1" dirty="0">
                          <a:solidFill>
                            <a:schemeClr val="accent3">
                              <a:lumMod val="75000"/>
                            </a:schemeClr>
                          </a:solidFill>
                        </a:rPr>
                        <a:t>6135,5</a:t>
                      </a:r>
                    </a:p>
                  </a:txBody>
                  <a:tcPr/>
                </a:tc>
                <a:tc>
                  <a:txBody>
                    <a:bodyPr/>
                    <a:lstStyle/>
                    <a:p>
                      <a:pPr algn="r"/>
                      <a:r>
                        <a:rPr lang="ru-RU" sz="1200" b="1" dirty="0">
                          <a:solidFill>
                            <a:schemeClr val="accent3">
                              <a:lumMod val="75000"/>
                            </a:schemeClr>
                          </a:solidFill>
                        </a:rPr>
                        <a:t>2871,2</a:t>
                      </a:r>
                    </a:p>
                  </a:txBody>
                  <a:tcPr/>
                </a:tc>
                <a:extLst>
                  <a:ext uri="{0D108BD9-81ED-4DB2-BD59-A6C34878D82A}">
                    <a16:rowId xmlns:a16="http://schemas.microsoft.com/office/drawing/2014/main" val="10006"/>
                  </a:ext>
                </a:extLst>
              </a:tr>
            </a:tbl>
          </a:graphicData>
        </a:graphic>
      </p:graphicFrame>
      <p:pic>
        <p:nvPicPr>
          <p:cNvPr id="2050" name="Picture 2" descr="C:\Documents and Settings\Home\Local Settings\Temporary Internet Files\Content.IE5\VJ9E1K5X\MC900428261[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31840" y="5096145"/>
            <a:ext cx="1531110" cy="1459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74149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0"/>
            <a:ext cx="8640960" cy="836712"/>
          </a:xfrm>
          <a:solidFill>
            <a:schemeClr val="accent6">
              <a:lumMod val="20000"/>
              <a:lumOff val="80000"/>
            </a:schemeClr>
          </a:solidFill>
        </p:spPr>
        <p:txBody>
          <a:bodyPr>
            <a:noAutofit/>
          </a:bodyPr>
          <a:lstStyle/>
          <a:p>
            <a:pPr algn="ctr"/>
            <a:r>
              <a:rPr lang="ru-RU" sz="1800" dirty="0">
                <a:solidFill>
                  <a:schemeClr val="accent3">
                    <a:lumMod val="60000"/>
                    <a:lumOff val="40000"/>
                  </a:schemeClr>
                </a:solidFill>
              </a:rPr>
              <a:t>Расходы бюджета МО </a:t>
            </a:r>
            <a:r>
              <a:rPr lang="ru-RU" sz="1800" dirty="0" err="1">
                <a:solidFill>
                  <a:schemeClr val="accent3">
                    <a:lumMod val="60000"/>
                    <a:lumOff val="40000"/>
                  </a:schemeClr>
                </a:solidFill>
              </a:rPr>
              <a:t>г.Петергоф</a:t>
            </a:r>
            <a:r>
              <a:rPr lang="ru-RU" sz="1800" dirty="0">
                <a:solidFill>
                  <a:schemeClr val="accent3">
                    <a:lumMod val="60000"/>
                    <a:lumOff val="40000"/>
                  </a:schemeClr>
                </a:solidFill>
              </a:rPr>
              <a:t> по разделу </a:t>
            </a:r>
            <a:br>
              <a:rPr lang="ru-RU" sz="1800" dirty="0">
                <a:solidFill>
                  <a:schemeClr val="accent3">
                    <a:lumMod val="60000"/>
                    <a:lumOff val="40000"/>
                  </a:schemeClr>
                </a:solidFill>
              </a:rPr>
            </a:br>
            <a:r>
              <a:rPr lang="ru-RU" sz="1800" dirty="0">
                <a:solidFill>
                  <a:schemeClr val="accent3">
                    <a:lumMod val="60000"/>
                    <a:lumOff val="40000"/>
                  </a:schemeClr>
                </a:solidFill>
              </a:rPr>
              <a:t>«Культура, кинематография»   </a:t>
            </a:r>
            <a:r>
              <a:rPr lang="ru-RU" sz="1100" b="0" dirty="0">
                <a:solidFill>
                  <a:schemeClr val="accent3">
                    <a:lumMod val="60000"/>
                    <a:lumOff val="40000"/>
                  </a:schemeClr>
                </a:solidFill>
                <a:effectLst/>
              </a:rPr>
              <a:t>(</a:t>
            </a:r>
            <a:r>
              <a:rPr lang="ru-RU" sz="1100" b="0" dirty="0" err="1">
                <a:solidFill>
                  <a:schemeClr val="accent3">
                    <a:lumMod val="60000"/>
                    <a:lumOff val="40000"/>
                  </a:schemeClr>
                </a:solidFill>
                <a:effectLst/>
              </a:rPr>
              <a:t>тыс.руб</a:t>
            </a:r>
            <a:r>
              <a:rPr lang="ru-RU" sz="1100" b="0" dirty="0">
                <a:solidFill>
                  <a:schemeClr val="accent3">
                    <a:lumMod val="60000"/>
                    <a:lumOff val="40000"/>
                  </a:schemeClr>
                </a:solidFill>
                <a:effectLst/>
              </a:rPr>
              <a:t>.)</a:t>
            </a:r>
          </a:p>
        </p:txBody>
      </p:sp>
      <p:sp>
        <p:nvSpPr>
          <p:cNvPr id="3" name="Объект 2"/>
          <p:cNvSpPr>
            <a:spLocks noGrp="1"/>
          </p:cNvSpPr>
          <p:nvPr>
            <p:ph idx="1"/>
          </p:nvPr>
        </p:nvSpPr>
        <p:spPr>
          <a:xfrm>
            <a:off x="251520" y="1052736"/>
            <a:ext cx="8640960" cy="5400600"/>
          </a:xfrm>
          <a:solidFill>
            <a:schemeClr val="tx2">
              <a:lumMod val="10000"/>
              <a:lumOff val="90000"/>
            </a:schemeClr>
          </a:solidFill>
        </p:spPr>
        <p:txBody>
          <a:bodyPr>
            <a:normAutofit/>
          </a:bodyPr>
          <a:lstStyle/>
          <a:p>
            <a:pPr marL="0" indent="0" algn="just">
              <a:buNone/>
            </a:pPr>
            <a:r>
              <a:rPr lang="ru-RU" sz="1800" dirty="0"/>
              <a:t>      </a:t>
            </a:r>
            <a:r>
              <a:rPr lang="ru-RU" sz="1800" dirty="0">
                <a:solidFill>
                  <a:schemeClr val="accent3">
                    <a:lumMod val="75000"/>
                  </a:schemeClr>
                </a:solidFill>
              </a:rPr>
              <a:t>  </a:t>
            </a:r>
            <a:endParaRPr lang="ru-RU" sz="1600" dirty="0">
              <a:solidFill>
                <a:schemeClr val="accent3">
                  <a:lumMod val="75000"/>
                </a:schemeClr>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14600980"/>
              </p:ext>
            </p:extLst>
          </p:nvPr>
        </p:nvGraphicFramePr>
        <p:xfrm>
          <a:off x="251520" y="836711"/>
          <a:ext cx="8640959" cy="5688632"/>
        </p:xfrm>
        <a:graphic>
          <a:graphicData uri="http://schemas.openxmlformats.org/drawingml/2006/table">
            <a:tbl>
              <a:tblPr firstRow="1" bandRow="1">
                <a:tableStyleId>{F5AB1C69-6EDB-4FF4-983F-18BD219EF322}</a:tableStyleId>
              </a:tblPr>
              <a:tblGrid>
                <a:gridCol w="6070255">
                  <a:extLst>
                    <a:ext uri="{9D8B030D-6E8A-4147-A177-3AD203B41FA5}">
                      <a16:colId xmlns:a16="http://schemas.microsoft.com/office/drawing/2014/main" val="20000"/>
                    </a:ext>
                  </a:extLst>
                </a:gridCol>
                <a:gridCol w="1375925">
                  <a:extLst>
                    <a:ext uri="{9D8B030D-6E8A-4147-A177-3AD203B41FA5}">
                      <a16:colId xmlns:a16="http://schemas.microsoft.com/office/drawing/2014/main" val="20001"/>
                    </a:ext>
                  </a:extLst>
                </a:gridCol>
                <a:gridCol w="1194779">
                  <a:extLst>
                    <a:ext uri="{9D8B030D-6E8A-4147-A177-3AD203B41FA5}">
                      <a16:colId xmlns:a16="http://schemas.microsoft.com/office/drawing/2014/main" val="20002"/>
                    </a:ext>
                  </a:extLst>
                </a:gridCol>
              </a:tblGrid>
              <a:tr h="54026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0" dirty="0">
                          <a:solidFill>
                            <a:schemeClr val="accent3">
                              <a:lumMod val="75000"/>
                            </a:schemeClr>
                          </a:solidFill>
                        </a:rPr>
                        <a:t>Наименование  расходов  </a:t>
                      </a:r>
                    </a:p>
                  </a:txBody>
                  <a:tcPr>
                    <a:solidFill>
                      <a:schemeClr val="accent3">
                        <a:lumMod val="20000"/>
                        <a:lumOff val="80000"/>
                      </a:schemeClr>
                    </a:solidFill>
                  </a:tcPr>
                </a:tc>
                <a:tc>
                  <a:txBody>
                    <a:bodyPr/>
                    <a:lstStyle/>
                    <a:p>
                      <a:pPr algn="ctr"/>
                      <a:r>
                        <a:rPr lang="ru-RU" sz="1400" b="0" dirty="0">
                          <a:solidFill>
                            <a:schemeClr val="accent3">
                              <a:lumMod val="75000"/>
                            </a:schemeClr>
                          </a:solidFill>
                        </a:rPr>
                        <a:t>2016 год</a:t>
                      </a:r>
                    </a:p>
                    <a:p>
                      <a:pPr algn="ctr"/>
                      <a:r>
                        <a:rPr lang="ru-RU" sz="1400" b="0" dirty="0">
                          <a:solidFill>
                            <a:schemeClr val="accent3">
                              <a:lumMod val="75000"/>
                            </a:schemeClr>
                          </a:solidFill>
                        </a:rPr>
                        <a:t>план</a:t>
                      </a:r>
                    </a:p>
                  </a:txBody>
                  <a:tcPr>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ru-RU" sz="1400" b="0" dirty="0">
                          <a:solidFill>
                            <a:schemeClr val="accent3">
                              <a:lumMod val="75000"/>
                            </a:schemeClr>
                          </a:solidFill>
                          <a:effectLst/>
                        </a:rPr>
                        <a:t>2017 год</a:t>
                      </a:r>
                    </a:p>
                    <a:p>
                      <a:pPr algn="ctr"/>
                      <a:r>
                        <a:rPr lang="ru-RU" sz="1400" b="0" dirty="0">
                          <a:solidFill>
                            <a:schemeClr val="accent3">
                              <a:lumMod val="75000"/>
                            </a:schemeClr>
                          </a:solidFill>
                          <a:effectLst/>
                        </a:rPr>
                        <a:t>проект</a:t>
                      </a:r>
                    </a:p>
                  </a:txBody>
                  <a:tcPr>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0"/>
                  </a:ext>
                </a:extLst>
              </a:tr>
              <a:tr h="762722">
                <a:tc>
                  <a:txBody>
                    <a:bodyPr/>
                    <a:lstStyle/>
                    <a:p>
                      <a:pPr algn="just"/>
                      <a:r>
                        <a:rPr lang="ru-RU" sz="1400" dirty="0">
                          <a:solidFill>
                            <a:schemeClr val="accent3">
                              <a:lumMod val="75000"/>
                            </a:schemeClr>
                          </a:solidFill>
                        </a:rPr>
                        <a:t> Финансовое обеспечение деятельности муниципального казённого учреждения муниципального образования город Петергоф «Творческое объединение «Школа</a:t>
                      </a:r>
                      <a:r>
                        <a:rPr lang="ru-RU" sz="1400" baseline="0" dirty="0">
                          <a:solidFill>
                            <a:schemeClr val="accent3">
                              <a:lumMod val="75000"/>
                            </a:schemeClr>
                          </a:solidFill>
                        </a:rPr>
                        <a:t> </a:t>
                      </a:r>
                      <a:r>
                        <a:rPr lang="ru-RU" sz="1400" baseline="0" dirty="0" err="1">
                          <a:solidFill>
                            <a:schemeClr val="accent3">
                              <a:lumMod val="75000"/>
                            </a:schemeClr>
                          </a:solidFill>
                        </a:rPr>
                        <a:t>Канторум</a:t>
                      </a:r>
                      <a:r>
                        <a:rPr lang="ru-RU" sz="1400" baseline="0" dirty="0">
                          <a:solidFill>
                            <a:schemeClr val="accent3">
                              <a:lumMod val="75000"/>
                            </a:schemeClr>
                          </a:solidFill>
                        </a:rPr>
                        <a:t>»</a:t>
                      </a:r>
                      <a:r>
                        <a:rPr lang="ru-RU" sz="1400" dirty="0">
                          <a:solidFill>
                            <a:schemeClr val="accent3">
                              <a:lumMod val="75000"/>
                            </a:schemeClr>
                          </a:solidFill>
                        </a:rPr>
                        <a:t>     </a:t>
                      </a:r>
                    </a:p>
                  </a:txBody>
                  <a:tcPr/>
                </a:tc>
                <a:tc>
                  <a:txBody>
                    <a:bodyPr/>
                    <a:lstStyle/>
                    <a:p>
                      <a:pPr algn="r"/>
                      <a:r>
                        <a:rPr lang="ru-RU" sz="1400" dirty="0">
                          <a:solidFill>
                            <a:schemeClr val="accent3">
                              <a:lumMod val="75000"/>
                            </a:schemeClr>
                          </a:solidFill>
                        </a:rPr>
                        <a:t>10420,1</a:t>
                      </a:r>
                    </a:p>
                  </a:txBody>
                  <a:tcPr>
                    <a:lnT w="12700" cap="flat" cmpd="sng" algn="ctr">
                      <a:solidFill>
                        <a:schemeClr val="tx1"/>
                      </a:solidFill>
                      <a:prstDash val="solid"/>
                      <a:round/>
                      <a:headEnd type="none" w="med" len="med"/>
                      <a:tailEnd type="none" w="med" len="med"/>
                    </a:lnT>
                  </a:tcPr>
                </a:tc>
                <a:tc>
                  <a:txBody>
                    <a:bodyPr/>
                    <a:lstStyle/>
                    <a:p>
                      <a:pPr algn="r"/>
                      <a:r>
                        <a:rPr lang="ru-RU" sz="1400" dirty="0">
                          <a:solidFill>
                            <a:schemeClr val="accent3">
                              <a:lumMod val="75000"/>
                            </a:schemeClr>
                          </a:solidFill>
                        </a:rPr>
                        <a:t>11124,4</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r h="762722">
                <a:tc>
                  <a:txBody>
                    <a:bodyPr/>
                    <a:lstStyle/>
                    <a:p>
                      <a:pPr algn="just"/>
                      <a:r>
                        <a:rPr lang="ru-RU" sz="1400" dirty="0">
                          <a:solidFill>
                            <a:schemeClr val="accent3">
                              <a:lumMod val="75000"/>
                            </a:schemeClr>
                          </a:solidFill>
                        </a:rPr>
                        <a:t>Организация и проведение местных и участие в организации и проведении городских праздничных</a:t>
                      </a:r>
                      <a:r>
                        <a:rPr lang="ru-RU" sz="1400" baseline="0" dirty="0">
                          <a:solidFill>
                            <a:schemeClr val="accent3">
                              <a:lumMod val="75000"/>
                            </a:schemeClr>
                          </a:solidFill>
                        </a:rPr>
                        <a:t> и иных зрелищных мероприятий</a:t>
                      </a:r>
                      <a:endParaRPr lang="ru-RU" sz="1400" dirty="0">
                        <a:solidFill>
                          <a:schemeClr val="accent3">
                            <a:lumMod val="75000"/>
                          </a:schemeClr>
                        </a:solidFill>
                      </a:endParaRPr>
                    </a:p>
                  </a:txBody>
                  <a:tcPr/>
                </a:tc>
                <a:tc>
                  <a:txBody>
                    <a:bodyPr/>
                    <a:lstStyle/>
                    <a:p>
                      <a:pPr algn="r"/>
                      <a:r>
                        <a:rPr lang="ru-RU" sz="1400" dirty="0">
                          <a:solidFill>
                            <a:schemeClr val="accent3">
                              <a:lumMod val="75000"/>
                            </a:schemeClr>
                          </a:solidFill>
                        </a:rPr>
                        <a:t>6130,0</a:t>
                      </a:r>
                    </a:p>
                  </a:txBody>
                  <a:tcPr/>
                </a:tc>
                <a:tc>
                  <a:txBody>
                    <a:bodyPr/>
                    <a:lstStyle/>
                    <a:p>
                      <a:pPr algn="r"/>
                      <a:r>
                        <a:rPr lang="ru-RU" sz="1400" dirty="0">
                          <a:solidFill>
                            <a:schemeClr val="accent3">
                              <a:lumMod val="75000"/>
                            </a:schemeClr>
                          </a:solidFill>
                        </a:rPr>
                        <a:t>5080,0</a:t>
                      </a:r>
                    </a:p>
                  </a:txBody>
                  <a:tcPr/>
                </a:tc>
                <a:extLst>
                  <a:ext uri="{0D108BD9-81ED-4DB2-BD59-A6C34878D82A}">
                    <a16:rowId xmlns:a16="http://schemas.microsoft.com/office/drawing/2014/main" val="10002"/>
                  </a:ext>
                </a:extLst>
              </a:tr>
              <a:tr h="540261">
                <a:tc>
                  <a:txBody>
                    <a:bodyPr/>
                    <a:lstStyle/>
                    <a:p>
                      <a:pPr algn="just"/>
                      <a:r>
                        <a:rPr lang="ru-RU" sz="1400" dirty="0">
                          <a:solidFill>
                            <a:schemeClr val="accent3">
                              <a:lumMod val="75000"/>
                            </a:schemeClr>
                          </a:solidFill>
                        </a:rPr>
                        <a:t>Организация и проведение досуговых мероприятий для жителей муниципального образования город Петергоф </a:t>
                      </a:r>
                    </a:p>
                  </a:txBody>
                  <a:tcPr/>
                </a:tc>
                <a:tc>
                  <a:txBody>
                    <a:bodyPr/>
                    <a:lstStyle/>
                    <a:p>
                      <a:pPr algn="r"/>
                      <a:r>
                        <a:rPr lang="ru-RU" sz="1400" dirty="0">
                          <a:solidFill>
                            <a:schemeClr val="accent3">
                              <a:lumMod val="75000"/>
                            </a:schemeClr>
                          </a:solidFill>
                        </a:rPr>
                        <a:t>2922,0</a:t>
                      </a:r>
                    </a:p>
                  </a:txBody>
                  <a:tcPr/>
                </a:tc>
                <a:tc>
                  <a:txBody>
                    <a:bodyPr/>
                    <a:lstStyle/>
                    <a:p>
                      <a:pPr algn="r"/>
                      <a:r>
                        <a:rPr lang="ru-RU" sz="1400" dirty="0">
                          <a:solidFill>
                            <a:schemeClr val="accent3">
                              <a:lumMod val="75000"/>
                            </a:schemeClr>
                          </a:solidFill>
                        </a:rPr>
                        <a:t>2520,0</a:t>
                      </a:r>
                    </a:p>
                  </a:txBody>
                  <a:tcPr/>
                </a:tc>
                <a:extLst>
                  <a:ext uri="{0D108BD9-81ED-4DB2-BD59-A6C34878D82A}">
                    <a16:rowId xmlns:a16="http://schemas.microsoft.com/office/drawing/2014/main" val="10003"/>
                  </a:ext>
                </a:extLst>
              </a:tr>
              <a:tr h="540261">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400" dirty="0">
                          <a:solidFill>
                            <a:schemeClr val="accent3">
                              <a:lumMod val="75000"/>
                            </a:schemeClr>
                          </a:solidFill>
                        </a:rPr>
                        <a:t>Организация и проведение мероприятий по сохранению и развитию местных традиций и обрядов  </a:t>
                      </a:r>
                    </a:p>
                  </a:txBody>
                  <a:tcPr/>
                </a:tc>
                <a:tc>
                  <a:txBody>
                    <a:bodyPr/>
                    <a:lstStyle/>
                    <a:p>
                      <a:pPr algn="r"/>
                      <a:r>
                        <a:rPr lang="ru-RU" sz="1400" dirty="0">
                          <a:solidFill>
                            <a:schemeClr val="accent3">
                              <a:lumMod val="75000"/>
                            </a:schemeClr>
                          </a:solidFill>
                        </a:rPr>
                        <a:t>974,5</a:t>
                      </a:r>
                    </a:p>
                  </a:txBody>
                  <a:tcPr/>
                </a:tc>
                <a:tc>
                  <a:txBody>
                    <a:bodyPr/>
                    <a:lstStyle/>
                    <a:p>
                      <a:pPr algn="r"/>
                      <a:r>
                        <a:rPr lang="ru-RU" sz="1400" dirty="0">
                          <a:solidFill>
                            <a:schemeClr val="accent3">
                              <a:lumMod val="75000"/>
                            </a:schemeClr>
                          </a:solidFill>
                        </a:rPr>
                        <a:t>606,0</a:t>
                      </a:r>
                    </a:p>
                  </a:txBody>
                  <a:tcPr/>
                </a:tc>
                <a:extLst>
                  <a:ext uri="{0D108BD9-81ED-4DB2-BD59-A6C34878D82A}">
                    <a16:rowId xmlns:a16="http://schemas.microsoft.com/office/drawing/2014/main" val="10004"/>
                  </a:ext>
                </a:extLst>
              </a:tr>
              <a:tr h="2542405">
                <a:tc>
                  <a:txBody>
                    <a:bodyPr/>
                    <a:lstStyle/>
                    <a:p>
                      <a:pPr algn="just"/>
                      <a:r>
                        <a:rPr lang="ru-RU" sz="1400" b="1" dirty="0">
                          <a:solidFill>
                            <a:schemeClr val="accent3">
                              <a:lumMod val="75000"/>
                            </a:schemeClr>
                          </a:solidFill>
                        </a:rPr>
                        <a:t>Всего по культуре </a:t>
                      </a:r>
                    </a:p>
                    <a:p>
                      <a:pPr algn="just"/>
                      <a:endParaRPr lang="ru-RU" sz="1400" b="1" dirty="0">
                        <a:solidFill>
                          <a:schemeClr val="accent3">
                            <a:lumMod val="75000"/>
                          </a:schemeClr>
                        </a:solidFill>
                      </a:endParaRPr>
                    </a:p>
                    <a:p>
                      <a:pPr algn="just"/>
                      <a:endParaRPr lang="ru-RU" sz="1400" b="1" dirty="0">
                        <a:solidFill>
                          <a:schemeClr val="accent3">
                            <a:lumMod val="75000"/>
                          </a:schemeClr>
                        </a:solidFill>
                      </a:endParaRPr>
                    </a:p>
                    <a:p>
                      <a:pPr algn="just"/>
                      <a:endParaRPr lang="ru-RU" sz="1400" b="1" dirty="0">
                        <a:solidFill>
                          <a:schemeClr val="accent3">
                            <a:lumMod val="75000"/>
                          </a:schemeClr>
                        </a:solidFill>
                      </a:endParaRPr>
                    </a:p>
                    <a:p>
                      <a:pPr algn="just"/>
                      <a:endParaRPr lang="ru-RU" sz="1400" b="1" dirty="0">
                        <a:solidFill>
                          <a:schemeClr val="accent3">
                            <a:lumMod val="75000"/>
                          </a:schemeClr>
                        </a:solidFill>
                      </a:endParaRPr>
                    </a:p>
                    <a:p>
                      <a:pPr algn="just"/>
                      <a:endParaRPr lang="ru-RU" sz="1400" b="1" dirty="0">
                        <a:solidFill>
                          <a:schemeClr val="accent3">
                            <a:lumMod val="75000"/>
                          </a:schemeClr>
                        </a:solidFill>
                      </a:endParaRPr>
                    </a:p>
                    <a:p>
                      <a:pPr algn="just"/>
                      <a:endParaRPr lang="ru-RU" sz="1400" b="1" dirty="0">
                        <a:solidFill>
                          <a:schemeClr val="accent3">
                            <a:lumMod val="75000"/>
                          </a:schemeClr>
                        </a:solidFill>
                      </a:endParaRPr>
                    </a:p>
                    <a:p>
                      <a:pPr algn="just"/>
                      <a:endParaRPr lang="ru-RU" sz="1400" b="1" dirty="0">
                        <a:solidFill>
                          <a:schemeClr val="accent3">
                            <a:lumMod val="75000"/>
                          </a:schemeClr>
                        </a:solidFill>
                      </a:endParaRPr>
                    </a:p>
                    <a:p>
                      <a:pPr algn="just"/>
                      <a:endParaRPr lang="ru-RU" sz="1400" b="1" dirty="0">
                        <a:solidFill>
                          <a:schemeClr val="accent3">
                            <a:lumMod val="75000"/>
                          </a:schemeClr>
                        </a:solidFill>
                      </a:endParaRPr>
                    </a:p>
                    <a:p>
                      <a:pPr algn="just"/>
                      <a:endParaRPr lang="ru-RU" sz="1400" b="1" dirty="0">
                        <a:solidFill>
                          <a:schemeClr val="accent3">
                            <a:lumMod val="75000"/>
                          </a:schemeClr>
                        </a:solidFill>
                      </a:endParaRPr>
                    </a:p>
                    <a:p>
                      <a:pPr algn="just"/>
                      <a:endParaRPr lang="ru-RU" sz="1400" dirty="0">
                        <a:solidFill>
                          <a:schemeClr val="accent3">
                            <a:lumMod val="75000"/>
                          </a:schemeClr>
                        </a:solidFill>
                      </a:endParaRPr>
                    </a:p>
                  </a:txBody>
                  <a:tcPr/>
                </a:tc>
                <a:tc>
                  <a:txBody>
                    <a:bodyPr/>
                    <a:lstStyle/>
                    <a:p>
                      <a:pPr algn="r"/>
                      <a:r>
                        <a:rPr lang="ru-RU" sz="1400" b="1" dirty="0">
                          <a:solidFill>
                            <a:schemeClr val="accent3">
                              <a:lumMod val="75000"/>
                            </a:schemeClr>
                          </a:solidFill>
                        </a:rPr>
                        <a:t>20446,6</a:t>
                      </a:r>
                    </a:p>
                  </a:txBody>
                  <a:tcPr/>
                </a:tc>
                <a:tc>
                  <a:txBody>
                    <a:bodyPr/>
                    <a:lstStyle/>
                    <a:p>
                      <a:pPr algn="r"/>
                      <a:r>
                        <a:rPr lang="ru-RU" sz="1400" b="1" dirty="0">
                          <a:solidFill>
                            <a:schemeClr val="accent3">
                              <a:lumMod val="75000"/>
                            </a:schemeClr>
                          </a:solidFill>
                        </a:rPr>
                        <a:t>19330,4</a:t>
                      </a:r>
                    </a:p>
                  </a:txBody>
                  <a:tcPr/>
                </a:tc>
                <a:extLst>
                  <a:ext uri="{0D108BD9-81ED-4DB2-BD59-A6C34878D82A}">
                    <a16:rowId xmlns:a16="http://schemas.microsoft.com/office/drawing/2014/main" val="10005"/>
                  </a:ext>
                </a:extLst>
              </a:tr>
            </a:tbl>
          </a:graphicData>
        </a:graphic>
      </p:graphicFrame>
      <p:grpSp>
        <p:nvGrpSpPr>
          <p:cNvPr id="5" name="Group 2"/>
          <p:cNvGrpSpPr>
            <a:grpSpLocks/>
          </p:cNvGrpSpPr>
          <p:nvPr/>
        </p:nvGrpSpPr>
        <p:grpSpPr bwMode="auto">
          <a:xfrm>
            <a:off x="2627785" y="4797152"/>
            <a:ext cx="1944215" cy="1440160"/>
            <a:chOff x="2304" y="1584"/>
            <a:chExt cx="1740" cy="1554"/>
          </a:xfrm>
        </p:grpSpPr>
        <p:sp>
          <p:nvSpPr>
            <p:cNvPr id="6" name="Film"/>
            <p:cNvSpPr>
              <a:spLocks noEditPoints="1" noChangeArrowheads="1"/>
            </p:cNvSpPr>
            <p:nvPr/>
          </p:nvSpPr>
          <p:spPr bwMode="auto">
            <a:xfrm>
              <a:off x="2304" y="1980"/>
              <a:ext cx="726" cy="1158"/>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4960 w 21600"/>
                <a:gd name="T17" fmla="*/ 8129 h 21600"/>
                <a:gd name="T18" fmla="*/ 17079 w 21600"/>
                <a:gd name="T19" fmla="*/ 1342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21600" y="0"/>
                  </a:moveTo>
                  <a:lnTo>
                    <a:pt x="21600" y="21600"/>
                  </a:lnTo>
                  <a:lnTo>
                    <a:pt x="0" y="21600"/>
                  </a:lnTo>
                  <a:lnTo>
                    <a:pt x="0" y="0"/>
                  </a:lnTo>
                  <a:lnTo>
                    <a:pt x="21600" y="0"/>
                  </a:lnTo>
                  <a:close/>
                </a:path>
                <a:path w="21600" h="21600" extrusionOk="0">
                  <a:moveTo>
                    <a:pt x="3014" y="21600"/>
                  </a:moveTo>
                  <a:lnTo>
                    <a:pt x="3014" y="0"/>
                  </a:lnTo>
                  <a:lnTo>
                    <a:pt x="0" y="0"/>
                  </a:lnTo>
                  <a:lnTo>
                    <a:pt x="0" y="21600"/>
                  </a:lnTo>
                  <a:lnTo>
                    <a:pt x="3014" y="21600"/>
                  </a:lnTo>
                  <a:close/>
                </a:path>
                <a:path w="21600" h="21600" extrusionOk="0">
                  <a:moveTo>
                    <a:pt x="21600" y="21600"/>
                  </a:moveTo>
                  <a:lnTo>
                    <a:pt x="21600" y="0"/>
                  </a:lnTo>
                  <a:lnTo>
                    <a:pt x="18586" y="0"/>
                  </a:lnTo>
                  <a:lnTo>
                    <a:pt x="18586" y="21600"/>
                  </a:lnTo>
                  <a:lnTo>
                    <a:pt x="21600" y="21600"/>
                  </a:lnTo>
                  <a:close/>
                </a:path>
                <a:path w="21600" h="21600" extrusionOk="0">
                  <a:moveTo>
                    <a:pt x="6028" y="6574"/>
                  </a:moveTo>
                  <a:lnTo>
                    <a:pt x="15572" y="6574"/>
                  </a:lnTo>
                  <a:lnTo>
                    <a:pt x="16074" y="6574"/>
                  </a:lnTo>
                  <a:lnTo>
                    <a:pt x="16326" y="6457"/>
                  </a:lnTo>
                  <a:lnTo>
                    <a:pt x="16577" y="6339"/>
                  </a:lnTo>
                  <a:lnTo>
                    <a:pt x="16828" y="6222"/>
                  </a:lnTo>
                  <a:lnTo>
                    <a:pt x="17079" y="6222"/>
                  </a:lnTo>
                  <a:lnTo>
                    <a:pt x="17330" y="5987"/>
                  </a:lnTo>
                  <a:lnTo>
                    <a:pt x="17330" y="5870"/>
                  </a:lnTo>
                  <a:lnTo>
                    <a:pt x="17581" y="5635"/>
                  </a:lnTo>
                  <a:lnTo>
                    <a:pt x="17581" y="1526"/>
                  </a:lnTo>
                  <a:lnTo>
                    <a:pt x="17330" y="1291"/>
                  </a:lnTo>
                  <a:lnTo>
                    <a:pt x="17330" y="1174"/>
                  </a:lnTo>
                  <a:lnTo>
                    <a:pt x="17079" y="1057"/>
                  </a:lnTo>
                  <a:lnTo>
                    <a:pt x="16828" y="939"/>
                  </a:lnTo>
                  <a:lnTo>
                    <a:pt x="16577" y="822"/>
                  </a:lnTo>
                  <a:lnTo>
                    <a:pt x="16326" y="704"/>
                  </a:lnTo>
                  <a:lnTo>
                    <a:pt x="16074" y="704"/>
                  </a:lnTo>
                  <a:lnTo>
                    <a:pt x="15572" y="587"/>
                  </a:lnTo>
                  <a:lnTo>
                    <a:pt x="6028" y="587"/>
                  </a:lnTo>
                  <a:lnTo>
                    <a:pt x="5526" y="704"/>
                  </a:lnTo>
                  <a:lnTo>
                    <a:pt x="5274" y="704"/>
                  </a:lnTo>
                  <a:lnTo>
                    <a:pt x="5023" y="822"/>
                  </a:lnTo>
                  <a:lnTo>
                    <a:pt x="4772" y="939"/>
                  </a:lnTo>
                  <a:lnTo>
                    <a:pt x="4521" y="1057"/>
                  </a:lnTo>
                  <a:lnTo>
                    <a:pt x="4270" y="1174"/>
                  </a:lnTo>
                  <a:lnTo>
                    <a:pt x="4270" y="1291"/>
                  </a:lnTo>
                  <a:lnTo>
                    <a:pt x="4019" y="1526"/>
                  </a:lnTo>
                  <a:lnTo>
                    <a:pt x="4019" y="5635"/>
                  </a:lnTo>
                  <a:lnTo>
                    <a:pt x="4270" y="5870"/>
                  </a:lnTo>
                  <a:lnTo>
                    <a:pt x="4270" y="5987"/>
                  </a:lnTo>
                  <a:lnTo>
                    <a:pt x="4521" y="6222"/>
                  </a:lnTo>
                  <a:lnTo>
                    <a:pt x="4772" y="6222"/>
                  </a:lnTo>
                  <a:lnTo>
                    <a:pt x="5023" y="6339"/>
                  </a:lnTo>
                  <a:lnTo>
                    <a:pt x="5274" y="6457"/>
                  </a:lnTo>
                  <a:lnTo>
                    <a:pt x="5526" y="6574"/>
                  </a:lnTo>
                  <a:lnTo>
                    <a:pt x="6028" y="6574"/>
                  </a:lnTo>
                  <a:close/>
                </a:path>
                <a:path w="21600" h="21600" extrusionOk="0">
                  <a:moveTo>
                    <a:pt x="6028" y="13617"/>
                  </a:moveTo>
                  <a:lnTo>
                    <a:pt x="15572" y="13617"/>
                  </a:lnTo>
                  <a:lnTo>
                    <a:pt x="16074" y="13617"/>
                  </a:lnTo>
                  <a:lnTo>
                    <a:pt x="16326" y="13617"/>
                  </a:lnTo>
                  <a:lnTo>
                    <a:pt x="16577" y="13500"/>
                  </a:lnTo>
                  <a:lnTo>
                    <a:pt x="16828" y="13383"/>
                  </a:lnTo>
                  <a:lnTo>
                    <a:pt x="17079" y="13265"/>
                  </a:lnTo>
                  <a:lnTo>
                    <a:pt x="17330" y="13148"/>
                  </a:lnTo>
                  <a:lnTo>
                    <a:pt x="17330" y="12913"/>
                  </a:lnTo>
                  <a:lnTo>
                    <a:pt x="17581" y="12796"/>
                  </a:lnTo>
                  <a:lnTo>
                    <a:pt x="17581" y="8687"/>
                  </a:lnTo>
                  <a:lnTo>
                    <a:pt x="17330" y="8452"/>
                  </a:lnTo>
                  <a:lnTo>
                    <a:pt x="17330" y="8335"/>
                  </a:lnTo>
                  <a:lnTo>
                    <a:pt x="17079" y="8217"/>
                  </a:lnTo>
                  <a:lnTo>
                    <a:pt x="16828" y="7983"/>
                  </a:lnTo>
                  <a:lnTo>
                    <a:pt x="16577" y="7983"/>
                  </a:lnTo>
                  <a:lnTo>
                    <a:pt x="16326" y="7865"/>
                  </a:lnTo>
                  <a:lnTo>
                    <a:pt x="16074" y="7865"/>
                  </a:lnTo>
                  <a:lnTo>
                    <a:pt x="15572" y="7748"/>
                  </a:lnTo>
                  <a:lnTo>
                    <a:pt x="6028" y="7748"/>
                  </a:lnTo>
                  <a:lnTo>
                    <a:pt x="5526" y="7865"/>
                  </a:lnTo>
                  <a:lnTo>
                    <a:pt x="5274" y="7865"/>
                  </a:lnTo>
                  <a:lnTo>
                    <a:pt x="5023" y="7983"/>
                  </a:lnTo>
                  <a:lnTo>
                    <a:pt x="4772" y="7983"/>
                  </a:lnTo>
                  <a:lnTo>
                    <a:pt x="4521" y="8217"/>
                  </a:lnTo>
                  <a:lnTo>
                    <a:pt x="4270" y="8335"/>
                  </a:lnTo>
                  <a:lnTo>
                    <a:pt x="4270" y="8452"/>
                  </a:lnTo>
                  <a:lnTo>
                    <a:pt x="4019" y="8687"/>
                  </a:lnTo>
                  <a:lnTo>
                    <a:pt x="4019" y="12796"/>
                  </a:lnTo>
                  <a:lnTo>
                    <a:pt x="4270" y="12913"/>
                  </a:lnTo>
                  <a:lnTo>
                    <a:pt x="4270" y="13148"/>
                  </a:lnTo>
                  <a:lnTo>
                    <a:pt x="4521" y="13265"/>
                  </a:lnTo>
                  <a:lnTo>
                    <a:pt x="4772" y="13383"/>
                  </a:lnTo>
                  <a:lnTo>
                    <a:pt x="5023" y="13500"/>
                  </a:lnTo>
                  <a:lnTo>
                    <a:pt x="5274" y="13617"/>
                  </a:lnTo>
                  <a:lnTo>
                    <a:pt x="5526" y="13617"/>
                  </a:lnTo>
                  <a:lnTo>
                    <a:pt x="6028" y="13617"/>
                  </a:lnTo>
                  <a:close/>
                </a:path>
                <a:path w="21600" h="21600" extrusionOk="0">
                  <a:moveTo>
                    <a:pt x="6028" y="20778"/>
                  </a:moveTo>
                  <a:lnTo>
                    <a:pt x="15572" y="20778"/>
                  </a:lnTo>
                  <a:lnTo>
                    <a:pt x="16074" y="20778"/>
                  </a:lnTo>
                  <a:lnTo>
                    <a:pt x="16326" y="20661"/>
                  </a:lnTo>
                  <a:lnTo>
                    <a:pt x="16577" y="20661"/>
                  </a:lnTo>
                  <a:lnTo>
                    <a:pt x="16828" y="20543"/>
                  </a:lnTo>
                  <a:lnTo>
                    <a:pt x="17079" y="20426"/>
                  </a:lnTo>
                  <a:lnTo>
                    <a:pt x="17330" y="20309"/>
                  </a:lnTo>
                  <a:lnTo>
                    <a:pt x="17330" y="20074"/>
                  </a:lnTo>
                  <a:lnTo>
                    <a:pt x="17581" y="19957"/>
                  </a:lnTo>
                  <a:lnTo>
                    <a:pt x="17581" y="15730"/>
                  </a:lnTo>
                  <a:lnTo>
                    <a:pt x="17330" y="15613"/>
                  </a:lnTo>
                  <a:lnTo>
                    <a:pt x="17330" y="15378"/>
                  </a:lnTo>
                  <a:lnTo>
                    <a:pt x="17079" y="15378"/>
                  </a:lnTo>
                  <a:lnTo>
                    <a:pt x="16828" y="15143"/>
                  </a:lnTo>
                  <a:lnTo>
                    <a:pt x="16577" y="15026"/>
                  </a:lnTo>
                  <a:lnTo>
                    <a:pt x="16326" y="15026"/>
                  </a:lnTo>
                  <a:lnTo>
                    <a:pt x="16074" y="15026"/>
                  </a:lnTo>
                  <a:lnTo>
                    <a:pt x="15572" y="14909"/>
                  </a:lnTo>
                  <a:lnTo>
                    <a:pt x="6028" y="14909"/>
                  </a:lnTo>
                  <a:lnTo>
                    <a:pt x="5526" y="15026"/>
                  </a:lnTo>
                  <a:lnTo>
                    <a:pt x="5274" y="15026"/>
                  </a:lnTo>
                  <a:lnTo>
                    <a:pt x="5023" y="15026"/>
                  </a:lnTo>
                  <a:lnTo>
                    <a:pt x="4772" y="15143"/>
                  </a:lnTo>
                  <a:lnTo>
                    <a:pt x="4521" y="15378"/>
                  </a:lnTo>
                  <a:lnTo>
                    <a:pt x="4270" y="15378"/>
                  </a:lnTo>
                  <a:lnTo>
                    <a:pt x="4270" y="15613"/>
                  </a:lnTo>
                  <a:lnTo>
                    <a:pt x="4019" y="15730"/>
                  </a:lnTo>
                  <a:lnTo>
                    <a:pt x="4019" y="19957"/>
                  </a:lnTo>
                  <a:lnTo>
                    <a:pt x="4270" y="20074"/>
                  </a:lnTo>
                  <a:lnTo>
                    <a:pt x="4270" y="20309"/>
                  </a:lnTo>
                  <a:lnTo>
                    <a:pt x="4521" y="20426"/>
                  </a:lnTo>
                  <a:lnTo>
                    <a:pt x="4772" y="20543"/>
                  </a:lnTo>
                  <a:lnTo>
                    <a:pt x="5023" y="20661"/>
                  </a:lnTo>
                  <a:lnTo>
                    <a:pt x="5274" y="20661"/>
                  </a:lnTo>
                  <a:lnTo>
                    <a:pt x="5526" y="20778"/>
                  </a:lnTo>
                  <a:lnTo>
                    <a:pt x="6028" y="20778"/>
                  </a:lnTo>
                  <a:close/>
                </a:path>
                <a:path w="21600" h="21600" extrusionOk="0">
                  <a:moveTo>
                    <a:pt x="753" y="1291"/>
                  </a:moveTo>
                  <a:lnTo>
                    <a:pt x="2260" y="1291"/>
                  </a:lnTo>
                  <a:lnTo>
                    <a:pt x="2260" y="235"/>
                  </a:lnTo>
                  <a:lnTo>
                    <a:pt x="753" y="235"/>
                  </a:lnTo>
                  <a:lnTo>
                    <a:pt x="753" y="1291"/>
                  </a:lnTo>
                  <a:close/>
                </a:path>
                <a:path w="21600" h="21600" extrusionOk="0">
                  <a:moveTo>
                    <a:pt x="753" y="2700"/>
                  </a:moveTo>
                  <a:lnTo>
                    <a:pt x="2260" y="2700"/>
                  </a:lnTo>
                  <a:lnTo>
                    <a:pt x="2260" y="1643"/>
                  </a:lnTo>
                  <a:lnTo>
                    <a:pt x="753" y="1643"/>
                  </a:lnTo>
                  <a:lnTo>
                    <a:pt x="753" y="2700"/>
                  </a:lnTo>
                  <a:close/>
                </a:path>
                <a:path w="21600" h="21600" extrusionOk="0">
                  <a:moveTo>
                    <a:pt x="753" y="4109"/>
                  </a:moveTo>
                  <a:lnTo>
                    <a:pt x="2260" y="4109"/>
                  </a:lnTo>
                  <a:lnTo>
                    <a:pt x="2260" y="3052"/>
                  </a:lnTo>
                  <a:lnTo>
                    <a:pt x="753" y="3052"/>
                  </a:lnTo>
                  <a:lnTo>
                    <a:pt x="753" y="4109"/>
                  </a:lnTo>
                  <a:close/>
                </a:path>
                <a:path w="21600" h="21600" extrusionOk="0">
                  <a:moveTo>
                    <a:pt x="753" y="5517"/>
                  </a:moveTo>
                  <a:lnTo>
                    <a:pt x="2260" y="5517"/>
                  </a:lnTo>
                  <a:lnTo>
                    <a:pt x="2260" y="4461"/>
                  </a:lnTo>
                  <a:lnTo>
                    <a:pt x="753" y="4461"/>
                  </a:lnTo>
                  <a:lnTo>
                    <a:pt x="753" y="5517"/>
                  </a:lnTo>
                  <a:close/>
                </a:path>
                <a:path w="21600" h="21600" extrusionOk="0">
                  <a:moveTo>
                    <a:pt x="753" y="6926"/>
                  </a:moveTo>
                  <a:lnTo>
                    <a:pt x="2260" y="6926"/>
                  </a:lnTo>
                  <a:lnTo>
                    <a:pt x="2260" y="5870"/>
                  </a:lnTo>
                  <a:lnTo>
                    <a:pt x="753" y="5870"/>
                  </a:lnTo>
                  <a:lnTo>
                    <a:pt x="753" y="6926"/>
                  </a:lnTo>
                  <a:close/>
                </a:path>
                <a:path w="21600" h="21600" extrusionOk="0">
                  <a:moveTo>
                    <a:pt x="753" y="8335"/>
                  </a:moveTo>
                  <a:lnTo>
                    <a:pt x="2260" y="8335"/>
                  </a:lnTo>
                  <a:lnTo>
                    <a:pt x="2260" y="7278"/>
                  </a:lnTo>
                  <a:lnTo>
                    <a:pt x="753" y="7278"/>
                  </a:lnTo>
                  <a:lnTo>
                    <a:pt x="753" y="8335"/>
                  </a:lnTo>
                  <a:close/>
                </a:path>
                <a:path w="21600" h="21600" extrusionOk="0">
                  <a:moveTo>
                    <a:pt x="753" y="9743"/>
                  </a:moveTo>
                  <a:lnTo>
                    <a:pt x="2260" y="9743"/>
                  </a:lnTo>
                  <a:lnTo>
                    <a:pt x="2260" y="8687"/>
                  </a:lnTo>
                  <a:lnTo>
                    <a:pt x="753" y="8687"/>
                  </a:lnTo>
                  <a:lnTo>
                    <a:pt x="753" y="9743"/>
                  </a:lnTo>
                  <a:close/>
                </a:path>
                <a:path w="21600" h="21600" extrusionOk="0">
                  <a:moveTo>
                    <a:pt x="753" y="11152"/>
                  </a:moveTo>
                  <a:lnTo>
                    <a:pt x="2260" y="11152"/>
                  </a:lnTo>
                  <a:lnTo>
                    <a:pt x="2260" y="10096"/>
                  </a:lnTo>
                  <a:lnTo>
                    <a:pt x="753" y="10096"/>
                  </a:lnTo>
                  <a:lnTo>
                    <a:pt x="753" y="11152"/>
                  </a:lnTo>
                  <a:close/>
                </a:path>
                <a:path w="21600" h="21600" extrusionOk="0">
                  <a:moveTo>
                    <a:pt x="753" y="12561"/>
                  </a:moveTo>
                  <a:lnTo>
                    <a:pt x="2260" y="12561"/>
                  </a:lnTo>
                  <a:lnTo>
                    <a:pt x="2260" y="11504"/>
                  </a:lnTo>
                  <a:lnTo>
                    <a:pt x="753" y="11504"/>
                  </a:lnTo>
                  <a:lnTo>
                    <a:pt x="753" y="12561"/>
                  </a:lnTo>
                  <a:close/>
                </a:path>
                <a:path w="21600" h="21600" extrusionOk="0">
                  <a:moveTo>
                    <a:pt x="753" y="13970"/>
                  </a:moveTo>
                  <a:lnTo>
                    <a:pt x="2260" y="13970"/>
                  </a:lnTo>
                  <a:lnTo>
                    <a:pt x="2260" y="12913"/>
                  </a:lnTo>
                  <a:lnTo>
                    <a:pt x="753" y="12913"/>
                  </a:lnTo>
                  <a:lnTo>
                    <a:pt x="753" y="13970"/>
                  </a:lnTo>
                  <a:close/>
                </a:path>
                <a:path w="21600" h="21600" extrusionOk="0">
                  <a:moveTo>
                    <a:pt x="753" y="15378"/>
                  </a:moveTo>
                  <a:lnTo>
                    <a:pt x="2260" y="15378"/>
                  </a:lnTo>
                  <a:lnTo>
                    <a:pt x="2260" y="14322"/>
                  </a:lnTo>
                  <a:lnTo>
                    <a:pt x="753" y="14322"/>
                  </a:lnTo>
                  <a:lnTo>
                    <a:pt x="753" y="15378"/>
                  </a:lnTo>
                  <a:close/>
                </a:path>
                <a:path w="21600" h="21600" extrusionOk="0">
                  <a:moveTo>
                    <a:pt x="753" y="16787"/>
                  </a:moveTo>
                  <a:lnTo>
                    <a:pt x="2260" y="16787"/>
                  </a:lnTo>
                  <a:lnTo>
                    <a:pt x="2260" y="15730"/>
                  </a:lnTo>
                  <a:lnTo>
                    <a:pt x="753" y="15730"/>
                  </a:lnTo>
                  <a:lnTo>
                    <a:pt x="753" y="16787"/>
                  </a:lnTo>
                  <a:close/>
                </a:path>
                <a:path w="21600" h="21600" extrusionOk="0">
                  <a:moveTo>
                    <a:pt x="753" y="18196"/>
                  </a:moveTo>
                  <a:lnTo>
                    <a:pt x="2260" y="18196"/>
                  </a:lnTo>
                  <a:lnTo>
                    <a:pt x="2260" y="17139"/>
                  </a:lnTo>
                  <a:lnTo>
                    <a:pt x="753" y="17139"/>
                  </a:lnTo>
                  <a:lnTo>
                    <a:pt x="753" y="18196"/>
                  </a:lnTo>
                  <a:close/>
                </a:path>
                <a:path w="21600" h="21600" extrusionOk="0">
                  <a:moveTo>
                    <a:pt x="753" y="19604"/>
                  </a:moveTo>
                  <a:lnTo>
                    <a:pt x="2260" y="19604"/>
                  </a:lnTo>
                  <a:lnTo>
                    <a:pt x="2260" y="18548"/>
                  </a:lnTo>
                  <a:lnTo>
                    <a:pt x="753" y="18548"/>
                  </a:lnTo>
                  <a:lnTo>
                    <a:pt x="753" y="19604"/>
                  </a:lnTo>
                  <a:close/>
                </a:path>
                <a:path w="21600" h="21600" extrusionOk="0">
                  <a:moveTo>
                    <a:pt x="753" y="21013"/>
                  </a:moveTo>
                  <a:lnTo>
                    <a:pt x="2260" y="21013"/>
                  </a:lnTo>
                  <a:lnTo>
                    <a:pt x="2260" y="19957"/>
                  </a:lnTo>
                  <a:lnTo>
                    <a:pt x="753" y="19957"/>
                  </a:lnTo>
                  <a:lnTo>
                    <a:pt x="753" y="21013"/>
                  </a:lnTo>
                  <a:close/>
                </a:path>
                <a:path w="21600" h="21600" extrusionOk="0">
                  <a:moveTo>
                    <a:pt x="19340" y="1409"/>
                  </a:moveTo>
                  <a:lnTo>
                    <a:pt x="20595" y="1409"/>
                  </a:lnTo>
                  <a:lnTo>
                    <a:pt x="20595" y="352"/>
                  </a:lnTo>
                  <a:lnTo>
                    <a:pt x="19340" y="352"/>
                  </a:lnTo>
                  <a:lnTo>
                    <a:pt x="19340" y="1409"/>
                  </a:lnTo>
                  <a:close/>
                </a:path>
                <a:path w="21600" h="21600" extrusionOk="0">
                  <a:moveTo>
                    <a:pt x="19340" y="2700"/>
                  </a:moveTo>
                  <a:lnTo>
                    <a:pt x="20595" y="2700"/>
                  </a:lnTo>
                  <a:lnTo>
                    <a:pt x="20595" y="1643"/>
                  </a:lnTo>
                  <a:lnTo>
                    <a:pt x="19340" y="1643"/>
                  </a:lnTo>
                  <a:lnTo>
                    <a:pt x="19340" y="2700"/>
                  </a:lnTo>
                  <a:close/>
                </a:path>
                <a:path w="21600" h="21600" extrusionOk="0">
                  <a:moveTo>
                    <a:pt x="19340" y="4109"/>
                  </a:moveTo>
                  <a:lnTo>
                    <a:pt x="20595" y="4109"/>
                  </a:lnTo>
                  <a:lnTo>
                    <a:pt x="20595" y="3052"/>
                  </a:lnTo>
                  <a:lnTo>
                    <a:pt x="19340" y="3052"/>
                  </a:lnTo>
                  <a:lnTo>
                    <a:pt x="19340" y="4109"/>
                  </a:lnTo>
                  <a:close/>
                </a:path>
                <a:path w="21600" h="21600" extrusionOk="0">
                  <a:moveTo>
                    <a:pt x="19340" y="5517"/>
                  </a:moveTo>
                  <a:lnTo>
                    <a:pt x="20595" y="5517"/>
                  </a:lnTo>
                  <a:lnTo>
                    <a:pt x="20595" y="4461"/>
                  </a:lnTo>
                  <a:lnTo>
                    <a:pt x="19340" y="4461"/>
                  </a:lnTo>
                  <a:lnTo>
                    <a:pt x="19340" y="5517"/>
                  </a:lnTo>
                  <a:close/>
                </a:path>
                <a:path w="21600" h="21600" extrusionOk="0">
                  <a:moveTo>
                    <a:pt x="19340" y="6926"/>
                  </a:moveTo>
                  <a:lnTo>
                    <a:pt x="20595" y="6926"/>
                  </a:lnTo>
                  <a:lnTo>
                    <a:pt x="20595" y="5870"/>
                  </a:lnTo>
                  <a:lnTo>
                    <a:pt x="19340" y="5870"/>
                  </a:lnTo>
                  <a:lnTo>
                    <a:pt x="19340" y="6926"/>
                  </a:lnTo>
                  <a:close/>
                </a:path>
                <a:path w="21600" h="21600" extrusionOk="0">
                  <a:moveTo>
                    <a:pt x="19340" y="8335"/>
                  </a:moveTo>
                  <a:lnTo>
                    <a:pt x="20595" y="8335"/>
                  </a:lnTo>
                  <a:lnTo>
                    <a:pt x="20595" y="7278"/>
                  </a:lnTo>
                  <a:lnTo>
                    <a:pt x="19340" y="7278"/>
                  </a:lnTo>
                  <a:lnTo>
                    <a:pt x="19340" y="8335"/>
                  </a:lnTo>
                  <a:close/>
                </a:path>
                <a:path w="21600" h="21600" extrusionOk="0">
                  <a:moveTo>
                    <a:pt x="19340" y="9743"/>
                  </a:moveTo>
                  <a:lnTo>
                    <a:pt x="20595" y="9743"/>
                  </a:lnTo>
                  <a:lnTo>
                    <a:pt x="20595" y="8687"/>
                  </a:lnTo>
                  <a:lnTo>
                    <a:pt x="19340" y="8687"/>
                  </a:lnTo>
                  <a:lnTo>
                    <a:pt x="19340" y="9743"/>
                  </a:lnTo>
                  <a:close/>
                </a:path>
                <a:path w="21600" h="21600" extrusionOk="0">
                  <a:moveTo>
                    <a:pt x="19340" y="11152"/>
                  </a:moveTo>
                  <a:lnTo>
                    <a:pt x="20595" y="11152"/>
                  </a:lnTo>
                  <a:lnTo>
                    <a:pt x="20595" y="10096"/>
                  </a:lnTo>
                  <a:lnTo>
                    <a:pt x="19340" y="10096"/>
                  </a:lnTo>
                  <a:lnTo>
                    <a:pt x="19340" y="11152"/>
                  </a:lnTo>
                  <a:close/>
                </a:path>
                <a:path w="21600" h="21600" extrusionOk="0">
                  <a:moveTo>
                    <a:pt x="19340" y="12561"/>
                  </a:moveTo>
                  <a:lnTo>
                    <a:pt x="20595" y="12561"/>
                  </a:lnTo>
                  <a:lnTo>
                    <a:pt x="20595" y="11504"/>
                  </a:lnTo>
                  <a:lnTo>
                    <a:pt x="19340" y="11504"/>
                  </a:lnTo>
                  <a:lnTo>
                    <a:pt x="19340" y="12561"/>
                  </a:lnTo>
                  <a:close/>
                </a:path>
                <a:path w="21600" h="21600" extrusionOk="0">
                  <a:moveTo>
                    <a:pt x="19340" y="13970"/>
                  </a:moveTo>
                  <a:lnTo>
                    <a:pt x="20595" y="13970"/>
                  </a:lnTo>
                  <a:lnTo>
                    <a:pt x="20595" y="12913"/>
                  </a:lnTo>
                  <a:lnTo>
                    <a:pt x="19340" y="12913"/>
                  </a:lnTo>
                  <a:lnTo>
                    <a:pt x="19340" y="13970"/>
                  </a:lnTo>
                  <a:close/>
                </a:path>
                <a:path w="21600" h="21600" extrusionOk="0">
                  <a:moveTo>
                    <a:pt x="19340" y="15378"/>
                  </a:moveTo>
                  <a:lnTo>
                    <a:pt x="20595" y="15378"/>
                  </a:lnTo>
                  <a:lnTo>
                    <a:pt x="20595" y="14322"/>
                  </a:lnTo>
                  <a:lnTo>
                    <a:pt x="19340" y="14322"/>
                  </a:lnTo>
                  <a:lnTo>
                    <a:pt x="19340" y="15378"/>
                  </a:lnTo>
                  <a:close/>
                </a:path>
                <a:path w="21600" h="21600" extrusionOk="0">
                  <a:moveTo>
                    <a:pt x="19340" y="16787"/>
                  </a:moveTo>
                  <a:lnTo>
                    <a:pt x="20595" y="16787"/>
                  </a:lnTo>
                  <a:lnTo>
                    <a:pt x="20595" y="15730"/>
                  </a:lnTo>
                  <a:lnTo>
                    <a:pt x="19340" y="15730"/>
                  </a:lnTo>
                  <a:lnTo>
                    <a:pt x="19340" y="16787"/>
                  </a:lnTo>
                  <a:close/>
                </a:path>
                <a:path w="21600" h="21600" extrusionOk="0">
                  <a:moveTo>
                    <a:pt x="19340" y="18196"/>
                  </a:moveTo>
                  <a:lnTo>
                    <a:pt x="20595" y="18196"/>
                  </a:lnTo>
                  <a:lnTo>
                    <a:pt x="20595" y="17139"/>
                  </a:lnTo>
                  <a:lnTo>
                    <a:pt x="19340" y="17139"/>
                  </a:lnTo>
                  <a:lnTo>
                    <a:pt x="19340" y="18196"/>
                  </a:lnTo>
                  <a:close/>
                </a:path>
                <a:path w="21600" h="21600" extrusionOk="0">
                  <a:moveTo>
                    <a:pt x="19340" y="19604"/>
                  </a:moveTo>
                  <a:lnTo>
                    <a:pt x="20595" y="19604"/>
                  </a:lnTo>
                  <a:lnTo>
                    <a:pt x="20595" y="18548"/>
                  </a:lnTo>
                  <a:lnTo>
                    <a:pt x="19340" y="18548"/>
                  </a:lnTo>
                  <a:lnTo>
                    <a:pt x="19340" y="19604"/>
                  </a:lnTo>
                  <a:close/>
                </a:path>
                <a:path w="21600" h="21600" extrusionOk="0">
                  <a:moveTo>
                    <a:pt x="19340" y="21013"/>
                  </a:moveTo>
                  <a:lnTo>
                    <a:pt x="20595" y="21013"/>
                  </a:lnTo>
                  <a:lnTo>
                    <a:pt x="20595" y="19957"/>
                  </a:lnTo>
                  <a:lnTo>
                    <a:pt x="19340" y="19957"/>
                  </a:lnTo>
                  <a:lnTo>
                    <a:pt x="19340" y="21013"/>
                  </a:lnTo>
                  <a:close/>
                </a:path>
              </a:pathLst>
            </a:custGeom>
            <a:solidFill>
              <a:srgbClr val="CCCC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7" name="Sound"/>
            <p:cNvSpPr>
              <a:spLocks noEditPoints="1" noChangeArrowheads="1"/>
            </p:cNvSpPr>
            <p:nvPr/>
          </p:nvSpPr>
          <p:spPr bwMode="auto">
            <a:xfrm>
              <a:off x="2724" y="1584"/>
              <a:ext cx="1008" cy="768"/>
            </a:xfrm>
            <a:custGeom>
              <a:avLst/>
              <a:gdLst>
                <a:gd name="T0" fmla="*/ 11164 w 21600"/>
                <a:gd name="T1" fmla="*/ 21159 h 21600"/>
                <a:gd name="T2" fmla="*/ 11164 w 21600"/>
                <a:gd name="T3" fmla="*/ 0 h 21600"/>
                <a:gd name="T4" fmla="*/ 0 w 21600"/>
                <a:gd name="T5" fmla="*/ 10800 h 21600"/>
                <a:gd name="T6" fmla="*/ 21600 w 21600"/>
                <a:gd name="T7" fmla="*/ 10800 h 21600"/>
                <a:gd name="T8" fmla="*/ 242 w 21600"/>
                <a:gd name="T9" fmla="*/ 7604 h 21600"/>
                <a:gd name="T10" fmla="*/ 10760 w 21600"/>
                <a:gd name="T11" fmla="*/ 13555 h 21600"/>
              </a:gdLst>
              <a:ahLst/>
              <a:cxnLst>
                <a:cxn ang="0">
                  <a:pos x="T0" y="T1"/>
                </a:cxn>
                <a:cxn ang="0">
                  <a:pos x="T2" y="T3"/>
                </a:cxn>
                <a:cxn ang="0">
                  <a:pos x="T4" y="T5"/>
                </a:cxn>
                <a:cxn ang="0">
                  <a:pos x="T6" y="T7"/>
                </a:cxn>
              </a:cxnLst>
              <a:rect l="T8" t="T9" r="T10" b="T11"/>
              <a:pathLst>
                <a:path w="21600" h="21600">
                  <a:moveTo>
                    <a:pt x="0" y="7273"/>
                  </a:moveTo>
                  <a:lnTo>
                    <a:pt x="5824" y="7273"/>
                  </a:lnTo>
                  <a:lnTo>
                    <a:pt x="11164" y="0"/>
                  </a:lnTo>
                  <a:lnTo>
                    <a:pt x="11164" y="21159"/>
                  </a:lnTo>
                  <a:lnTo>
                    <a:pt x="5824" y="13885"/>
                  </a:lnTo>
                  <a:lnTo>
                    <a:pt x="0" y="13885"/>
                  </a:lnTo>
                  <a:lnTo>
                    <a:pt x="0" y="7273"/>
                  </a:lnTo>
                  <a:close/>
                </a:path>
                <a:path w="21600" h="21600">
                  <a:moveTo>
                    <a:pt x="13024" y="7273"/>
                  </a:moveTo>
                  <a:lnTo>
                    <a:pt x="13591" y="6722"/>
                  </a:lnTo>
                  <a:lnTo>
                    <a:pt x="13833" y="7548"/>
                  </a:lnTo>
                  <a:lnTo>
                    <a:pt x="14076" y="8485"/>
                  </a:lnTo>
                  <a:lnTo>
                    <a:pt x="14157" y="9367"/>
                  </a:lnTo>
                  <a:lnTo>
                    <a:pt x="14197" y="10524"/>
                  </a:lnTo>
                  <a:lnTo>
                    <a:pt x="14197" y="11406"/>
                  </a:lnTo>
                  <a:lnTo>
                    <a:pt x="14116" y="12012"/>
                  </a:lnTo>
                  <a:lnTo>
                    <a:pt x="13995" y="12728"/>
                  </a:lnTo>
                  <a:lnTo>
                    <a:pt x="13833" y="13444"/>
                  </a:lnTo>
                  <a:lnTo>
                    <a:pt x="13712" y="14106"/>
                  </a:lnTo>
                  <a:lnTo>
                    <a:pt x="13591" y="14546"/>
                  </a:lnTo>
                  <a:lnTo>
                    <a:pt x="13065" y="13885"/>
                  </a:lnTo>
                  <a:lnTo>
                    <a:pt x="13307" y="12893"/>
                  </a:lnTo>
                  <a:lnTo>
                    <a:pt x="13469" y="11791"/>
                  </a:lnTo>
                  <a:lnTo>
                    <a:pt x="13550" y="10910"/>
                  </a:lnTo>
                  <a:lnTo>
                    <a:pt x="13591" y="10138"/>
                  </a:lnTo>
                  <a:lnTo>
                    <a:pt x="13469" y="9367"/>
                  </a:lnTo>
                  <a:lnTo>
                    <a:pt x="13388" y="8595"/>
                  </a:lnTo>
                  <a:lnTo>
                    <a:pt x="13267" y="7934"/>
                  </a:lnTo>
                  <a:lnTo>
                    <a:pt x="13024" y="7273"/>
                  </a:lnTo>
                  <a:close/>
                </a:path>
                <a:path w="21600" h="21600">
                  <a:moveTo>
                    <a:pt x="16382" y="3967"/>
                  </a:moveTo>
                  <a:lnTo>
                    <a:pt x="16786" y="5179"/>
                  </a:lnTo>
                  <a:lnTo>
                    <a:pt x="17150" y="6612"/>
                  </a:lnTo>
                  <a:lnTo>
                    <a:pt x="17474" y="8651"/>
                  </a:lnTo>
                  <a:lnTo>
                    <a:pt x="17595" y="9753"/>
                  </a:lnTo>
                  <a:lnTo>
                    <a:pt x="17635" y="12012"/>
                  </a:lnTo>
                  <a:lnTo>
                    <a:pt x="17393" y="13665"/>
                  </a:lnTo>
                  <a:lnTo>
                    <a:pt x="17150" y="15208"/>
                  </a:lnTo>
                  <a:lnTo>
                    <a:pt x="16786" y="16310"/>
                  </a:lnTo>
                  <a:lnTo>
                    <a:pt x="16341" y="17687"/>
                  </a:lnTo>
                  <a:lnTo>
                    <a:pt x="15815" y="17081"/>
                  </a:lnTo>
                  <a:lnTo>
                    <a:pt x="16503" y="14602"/>
                  </a:lnTo>
                  <a:lnTo>
                    <a:pt x="16786" y="13169"/>
                  </a:lnTo>
                  <a:lnTo>
                    <a:pt x="16867" y="12012"/>
                  </a:lnTo>
                  <a:lnTo>
                    <a:pt x="16867" y="9642"/>
                  </a:lnTo>
                  <a:lnTo>
                    <a:pt x="16705" y="7989"/>
                  </a:lnTo>
                  <a:lnTo>
                    <a:pt x="16422" y="6612"/>
                  </a:lnTo>
                  <a:lnTo>
                    <a:pt x="16220" y="5675"/>
                  </a:lnTo>
                  <a:lnTo>
                    <a:pt x="15856" y="4518"/>
                  </a:lnTo>
                  <a:lnTo>
                    <a:pt x="16382" y="3967"/>
                  </a:lnTo>
                  <a:close/>
                </a:path>
                <a:path w="21600" h="21600">
                  <a:moveTo>
                    <a:pt x="18889" y="1377"/>
                  </a:moveTo>
                  <a:lnTo>
                    <a:pt x="19415" y="826"/>
                  </a:lnTo>
                  <a:lnTo>
                    <a:pt x="20194" y="2576"/>
                  </a:lnTo>
                  <a:lnTo>
                    <a:pt x="20831" y="4683"/>
                  </a:lnTo>
                  <a:lnTo>
                    <a:pt x="21357" y="7204"/>
                  </a:lnTo>
                  <a:lnTo>
                    <a:pt x="21650" y="9450"/>
                  </a:lnTo>
                  <a:lnTo>
                    <a:pt x="21600" y="12301"/>
                  </a:lnTo>
                  <a:lnTo>
                    <a:pt x="21215" y="15938"/>
                  </a:lnTo>
                  <a:lnTo>
                    <a:pt x="20629" y="18348"/>
                  </a:lnTo>
                  <a:lnTo>
                    <a:pt x="19415" y="21655"/>
                  </a:lnTo>
                  <a:lnTo>
                    <a:pt x="18889" y="21159"/>
                  </a:lnTo>
                  <a:lnTo>
                    <a:pt x="19901" y="18404"/>
                  </a:lnTo>
                  <a:lnTo>
                    <a:pt x="20467" y="15593"/>
                  </a:lnTo>
                  <a:lnTo>
                    <a:pt x="20791" y="12342"/>
                  </a:lnTo>
                  <a:lnTo>
                    <a:pt x="20871" y="9532"/>
                  </a:lnTo>
                  <a:lnTo>
                    <a:pt x="20629" y="7411"/>
                  </a:lnTo>
                  <a:lnTo>
                    <a:pt x="20062" y="4628"/>
                  </a:lnTo>
                  <a:lnTo>
                    <a:pt x="19415" y="2810"/>
                  </a:lnTo>
                  <a:lnTo>
                    <a:pt x="18889" y="1377"/>
                  </a:lnTo>
                  <a:close/>
                </a:path>
              </a:pathLst>
            </a:custGeom>
            <a:solidFill>
              <a:srgbClr val="CCCCFF"/>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ru-RU"/>
            </a:p>
          </p:txBody>
        </p:sp>
        <p:sp>
          <p:nvSpPr>
            <p:cNvPr id="8" name="Photo"/>
            <p:cNvSpPr>
              <a:spLocks noEditPoints="1" noChangeArrowheads="1"/>
            </p:cNvSpPr>
            <p:nvPr/>
          </p:nvSpPr>
          <p:spPr bwMode="auto">
            <a:xfrm>
              <a:off x="3108" y="2040"/>
              <a:ext cx="936" cy="696"/>
            </a:xfrm>
            <a:custGeom>
              <a:avLst/>
              <a:gdLst>
                <a:gd name="T0" fmla="*/ 0 w 21600"/>
                <a:gd name="T1" fmla="*/ 3085 h 21600"/>
                <a:gd name="T2" fmla="*/ 10800 w 21600"/>
                <a:gd name="T3" fmla="*/ 0 h 21600"/>
                <a:gd name="T4" fmla="*/ 21600 w 21600"/>
                <a:gd name="T5" fmla="*/ 3085 h 21600"/>
                <a:gd name="T6" fmla="*/ 21600 w 21600"/>
                <a:gd name="T7" fmla="*/ 10800 h 21600"/>
                <a:gd name="T8" fmla="*/ 21600 w 21600"/>
                <a:gd name="T9" fmla="*/ 21600 h 21600"/>
                <a:gd name="T10" fmla="*/ 10800 w 21600"/>
                <a:gd name="T11" fmla="*/ 21800 h 21600"/>
                <a:gd name="T12" fmla="*/ 0 w 21600"/>
                <a:gd name="T13" fmla="*/ 21600 h 21600"/>
                <a:gd name="T14" fmla="*/ 0 w 21600"/>
                <a:gd name="T15" fmla="*/ 10800 h 21600"/>
                <a:gd name="T16" fmla="*/ 7778 w 21600"/>
                <a:gd name="T17" fmla="*/ 8228 h 21600"/>
                <a:gd name="T18" fmla="*/ 13757 w 21600"/>
                <a:gd name="T19" fmla="*/ 16886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21600"/>
                  </a:moveTo>
                  <a:lnTo>
                    <a:pt x="0" y="3085"/>
                  </a:lnTo>
                  <a:lnTo>
                    <a:pt x="1542" y="3085"/>
                  </a:lnTo>
                  <a:lnTo>
                    <a:pt x="1542" y="1028"/>
                  </a:lnTo>
                  <a:lnTo>
                    <a:pt x="3857" y="1028"/>
                  </a:lnTo>
                  <a:lnTo>
                    <a:pt x="3857" y="3085"/>
                  </a:lnTo>
                  <a:lnTo>
                    <a:pt x="5400" y="3085"/>
                  </a:lnTo>
                  <a:lnTo>
                    <a:pt x="6942" y="0"/>
                  </a:lnTo>
                  <a:lnTo>
                    <a:pt x="14657" y="0"/>
                  </a:lnTo>
                  <a:lnTo>
                    <a:pt x="16200" y="3085"/>
                  </a:lnTo>
                  <a:lnTo>
                    <a:pt x="21600" y="3085"/>
                  </a:lnTo>
                  <a:lnTo>
                    <a:pt x="21600" y="21600"/>
                  </a:lnTo>
                  <a:lnTo>
                    <a:pt x="0" y="21600"/>
                  </a:lnTo>
                  <a:close/>
                </a:path>
                <a:path w="21600" h="21600" extrusionOk="0">
                  <a:moveTo>
                    <a:pt x="0" y="3085"/>
                  </a:moveTo>
                  <a:lnTo>
                    <a:pt x="21600" y="3085"/>
                  </a:lnTo>
                  <a:lnTo>
                    <a:pt x="21600" y="21600"/>
                  </a:lnTo>
                  <a:lnTo>
                    <a:pt x="0" y="21600"/>
                  </a:lnTo>
                  <a:lnTo>
                    <a:pt x="0" y="3085"/>
                  </a:lnTo>
                  <a:close/>
                </a:path>
                <a:path w="21600" h="21600" extrusionOk="0">
                  <a:moveTo>
                    <a:pt x="10800" y="4800"/>
                  </a:moveTo>
                  <a:lnTo>
                    <a:pt x="11925" y="4971"/>
                  </a:lnTo>
                  <a:lnTo>
                    <a:pt x="13017" y="5442"/>
                  </a:lnTo>
                  <a:lnTo>
                    <a:pt x="14046" y="6128"/>
                  </a:lnTo>
                  <a:lnTo>
                    <a:pt x="14914" y="7071"/>
                  </a:lnTo>
                  <a:lnTo>
                    <a:pt x="15621" y="8271"/>
                  </a:lnTo>
                  <a:lnTo>
                    <a:pt x="16167" y="9514"/>
                  </a:lnTo>
                  <a:lnTo>
                    <a:pt x="16425" y="11014"/>
                  </a:lnTo>
                  <a:lnTo>
                    <a:pt x="16585" y="12471"/>
                  </a:lnTo>
                  <a:lnTo>
                    <a:pt x="16489" y="14014"/>
                  </a:lnTo>
                  <a:lnTo>
                    <a:pt x="16135" y="15471"/>
                  </a:lnTo>
                  <a:lnTo>
                    <a:pt x="15621" y="16800"/>
                  </a:lnTo>
                  <a:lnTo>
                    <a:pt x="14914" y="18000"/>
                  </a:lnTo>
                  <a:lnTo>
                    <a:pt x="14046" y="18942"/>
                  </a:lnTo>
                  <a:lnTo>
                    <a:pt x="13050" y="19671"/>
                  </a:lnTo>
                  <a:lnTo>
                    <a:pt x="11925" y="20057"/>
                  </a:lnTo>
                  <a:lnTo>
                    <a:pt x="10832" y="20185"/>
                  </a:lnTo>
                  <a:lnTo>
                    <a:pt x="9675" y="20142"/>
                  </a:lnTo>
                  <a:lnTo>
                    <a:pt x="8582" y="19628"/>
                  </a:lnTo>
                  <a:lnTo>
                    <a:pt x="7553" y="18942"/>
                  </a:lnTo>
                  <a:lnTo>
                    <a:pt x="6717" y="17957"/>
                  </a:lnTo>
                  <a:lnTo>
                    <a:pt x="5946" y="16842"/>
                  </a:lnTo>
                  <a:lnTo>
                    <a:pt x="5464" y="15514"/>
                  </a:lnTo>
                  <a:lnTo>
                    <a:pt x="5078" y="14014"/>
                  </a:lnTo>
                  <a:lnTo>
                    <a:pt x="5014" y="12514"/>
                  </a:lnTo>
                  <a:lnTo>
                    <a:pt x="5110" y="11014"/>
                  </a:lnTo>
                  <a:lnTo>
                    <a:pt x="5528" y="9557"/>
                  </a:lnTo>
                  <a:lnTo>
                    <a:pt x="6010" y="8228"/>
                  </a:lnTo>
                  <a:lnTo>
                    <a:pt x="6750" y="7114"/>
                  </a:lnTo>
                  <a:lnTo>
                    <a:pt x="7650" y="6085"/>
                  </a:lnTo>
                  <a:lnTo>
                    <a:pt x="8614" y="5400"/>
                  </a:lnTo>
                  <a:lnTo>
                    <a:pt x="9707" y="4971"/>
                  </a:lnTo>
                  <a:lnTo>
                    <a:pt x="10800" y="4800"/>
                  </a:lnTo>
                  <a:close/>
                </a:path>
                <a:path w="21600" h="21600" extrusionOk="0">
                  <a:moveTo>
                    <a:pt x="8003" y="8057"/>
                  </a:moveTo>
                  <a:lnTo>
                    <a:pt x="8807" y="7371"/>
                  </a:lnTo>
                  <a:lnTo>
                    <a:pt x="9546" y="6985"/>
                  </a:lnTo>
                  <a:lnTo>
                    <a:pt x="10446" y="6771"/>
                  </a:lnTo>
                  <a:lnTo>
                    <a:pt x="11217" y="6771"/>
                  </a:lnTo>
                  <a:lnTo>
                    <a:pt x="12053" y="7028"/>
                  </a:lnTo>
                  <a:lnTo>
                    <a:pt x="12889" y="7457"/>
                  </a:lnTo>
                  <a:lnTo>
                    <a:pt x="13628" y="8100"/>
                  </a:lnTo>
                  <a:lnTo>
                    <a:pt x="14175" y="8871"/>
                  </a:lnTo>
                  <a:lnTo>
                    <a:pt x="14625" y="9814"/>
                  </a:lnTo>
                  <a:lnTo>
                    <a:pt x="14978" y="10885"/>
                  </a:lnTo>
                  <a:lnTo>
                    <a:pt x="15171" y="12042"/>
                  </a:lnTo>
                  <a:lnTo>
                    <a:pt x="15107" y="13114"/>
                  </a:lnTo>
                  <a:lnTo>
                    <a:pt x="15042" y="14228"/>
                  </a:lnTo>
                  <a:lnTo>
                    <a:pt x="14689" y="15257"/>
                  </a:lnTo>
                  <a:lnTo>
                    <a:pt x="14207" y="16285"/>
                  </a:lnTo>
                  <a:lnTo>
                    <a:pt x="13596" y="17057"/>
                  </a:lnTo>
                  <a:lnTo>
                    <a:pt x="12889" y="17657"/>
                  </a:lnTo>
                  <a:lnTo>
                    <a:pt x="12053" y="18085"/>
                  </a:lnTo>
                  <a:lnTo>
                    <a:pt x="11185" y="18257"/>
                  </a:lnTo>
                  <a:lnTo>
                    <a:pt x="10414" y="18214"/>
                  </a:lnTo>
                  <a:lnTo>
                    <a:pt x="9546" y="18042"/>
                  </a:lnTo>
                  <a:lnTo>
                    <a:pt x="8742" y="17614"/>
                  </a:lnTo>
                  <a:lnTo>
                    <a:pt x="8003" y="17014"/>
                  </a:lnTo>
                  <a:lnTo>
                    <a:pt x="7457" y="16242"/>
                  </a:lnTo>
                  <a:lnTo>
                    <a:pt x="6975" y="15257"/>
                  </a:lnTo>
                  <a:lnTo>
                    <a:pt x="6653" y="14142"/>
                  </a:lnTo>
                  <a:lnTo>
                    <a:pt x="6492" y="13114"/>
                  </a:lnTo>
                  <a:lnTo>
                    <a:pt x="6525" y="11914"/>
                  </a:lnTo>
                  <a:lnTo>
                    <a:pt x="6621" y="10842"/>
                  </a:lnTo>
                  <a:lnTo>
                    <a:pt x="6942" y="9771"/>
                  </a:lnTo>
                  <a:lnTo>
                    <a:pt x="7457" y="8785"/>
                  </a:lnTo>
                  <a:lnTo>
                    <a:pt x="8003" y="8057"/>
                  </a:lnTo>
                  <a:close/>
                </a:path>
              </a:pathLst>
            </a:custGeom>
            <a:solidFill>
              <a:srgbClr val="CCCCFF"/>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ru-RU"/>
            </a:p>
          </p:txBody>
        </p:sp>
        <p:sp>
          <p:nvSpPr>
            <p:cNvPr id="9" name="Music"/>
            <p:cNvSpPr>
              <a:spLocks noEditPoints="1" noChangeArrowheads="1"/>
            </p:cNvSpPr>
            <p:nvPr/>
          </p:nvSpPr>
          <p:spPr bwMode="auto">
            <a:xfrm>
              <a:off x="3216" y="2448"/>
              <a:ext cx="768" cy="672"/>
            </a:xfrm>
            <a:custGeom>
              <a:avLst/>
              <a:gdLst>
                <a:gd name="T0" fmla="*/ 7352 w 21600"/>
                <a:gd name="T1" fmla="*/ 46 h 21600"/>
                <a:gd name="T2" fmla="*/ 7373 w 21600"/>
                <a:gd name="T3" fmla="*/ 9900 h 21600"/>
                <a:gd name="T4" fmla="*/ 21683 w 21600"/>
                <a:gd name="T5" fmla="*/ 10061 h 21600"/>
                <a:gd name="T6" fmla="*/ 7352 w 21600"/>
                <a:gd name="T7" fmla="*/ 46 h 21600"/>
                <a:gd name="T8" fmla="*/ 21600 w 21600"/>
                <a:gd name="T9" fmla="*/ 0 h 21600"/>
                <a:gd name="T10" fmla="*/ 7975 w 21600"/>
                <a:gd name="T11" fmla="*/ 923 h 21600"/>
                <a:gd name="T12" fmla="*/ 20935 w 21600"/>
                <a:gd name="T13" fmla="*/ 5354 h 21600"/>
              </a:gdLst>
              <a:ahLst/>
              <a:cxnLst>
                <a:cxn ang="0">
                  <a:pos x="T0" y="T1"/>
                </a:cxn>
                <a:cxn ang="0">
                  <a:pos x="T2" y="T3"/>
                </a:cxn>
                <a:cxn ang="0">
                  <a:pos x="T4" y="T5"/>
                </a:cxn>
                <a:cxn ang="0">
                  <a:pos x="T6" y="T7"/>
                </a:cxn>
                <a:cxn ang="0">
                  <a:pos x="T8" y="T9"/>
                </a:cxn>
              </a:cxnLst>
              <a:rect l="T10" t="T11" r="T12" b="T13"/>
              <a:pathLst>
                <a:path w="21600" h="21600">
                  <a:moveTo>
                    <a:pt x="7352" y="46"/>
                  </a:moveTo>
                  <a:lnTo>
                    <a:pt x="7373" y="9900"/>
                  </a:lnTo>
                  <a:lnTo>
                    <a:pt x="7352" y="16107"/>
                  </a:lnTo>
                  <a:lnTo>
                    <a:pt x="7103" y="15969"/>
                  </a:lnTo>
                  <a:lnTo>
                    <a:pt x="6729" y="15692"/>
                  </a:lnTo>
                  <a:lnTo>
                    <a:pt x="6355" y="15553"/>
                  </a:lnTo>
                  <a:lnTo>
                    <a:pt x="5981" y="15415"/>
                  </a:lnTo>
                  <a:lnTo>
                    <a:pt x="5607" y="15276"/>
                  </a:lnTo>
                  <a:lnTo>
                    <a:pt x="5109" y="15138"/>
                  </a:lnTo>
                  <a:lnTo>
                    <a:pt x="4735" y="15138"/>
                  </a:lnTo>
                  <a:lnTo>
                    <a:pt x="4236" y="15138"/>
                  </a:lnTo>
                  <a:lnTo>
                    <a:pt x="3364" y="15138"/>
                  </a:lnTo>
                  <a:lnTo>
                    <a:pt x="2616" y="15276"/>
                  </a:lnTo>
                  <a:lnTo>
                    <a:pt x="1869" y="15692"/>
                  </a:lnTo>
                  <a:lnTo>
                    <a:pt x="1246" y="15969"/>
                  </a:lnTo>
                  <a:lnTo>
                    <a:pt x="747" y="16523"/>
                  </a:lnTo>
                  <a:lnTo>
                    <a:pt x="373" y="17076"/>
                  </a:lnTo>
                  <a:lnTo>
                    <a:pt x="124" y="17630"/>
                  </a:lnTo>
                  <a:lnTo>
                    <a:pt x="0" y="18323"/>
                  </a:lnTo>
                  <a:lnTo>
                    <a:pt x="124" y="19015"/>
                  </a:lnTo>
                  <a:lnTo>
                    <a:pt x="373" y="19569"/>
                  </a:lnTo>
                  <a:lnTo>
                    <a:pt x="747" y="20123"/>
                  </a:lnTo>
                  <a:lnTo>
                    <a:pt x="1246" y="20676"/>
                  </a:lnTo>
                  <a:lnTo>
                    <a:pt x="1869" y="21092"/>
                  </a:lnTo>
                  <a:lnTo>
                    <a:pt x="2616" y="21369"/>
                  </a:lnTo>
                  <a:lnTo>
                    <a:pt x="3364" y="21507"/>
                  </a:lnTo>
                  <a:lnTo>
                    <a:pt x="4236" y="21646"/>
                  </a:lnTo>
                  <a:lnTo>
                    <a:pt x="5109" y="21507"/>
                  </a:lnTo>
                  <a:lnTo>
                    <a:pt x="5856" y="21369"/>
                  </a:lnTo>
                  <a:lnTo>
                    <a:pt x="6604" y="21092"/>
                  </a:lnTo>
                  <a:lnTo>
                    <a:pt x="7227" y="20676"/>
                  </a:lnTo>
                  <a:lnTo>
                    <a:pt x="7726" y="20123"/>
                  </a:lnTo>
                  <a:lnTo>
                    <a:pt x="8100" y="19569"/>
                  </a:lnTo>
                  <a:lnTo>
                    <a:pt x="8349" y="19015"/>
                  </a:lnTo>
                  <a:lnTo>
                    <a:pt x="8473" y="18323"/>
                  </a:lnTo>
                  <a:lnTo>
                    <a:pt x="8473" y="6276"/>
                  </a:lnTo>
                  <a:lnTo>
                    <a:pt x="20561" y="6276"/>
                  </a:lnTo>
                  <a:lnTo>
                    <a:pt x="20561" y="16107"/>
                  </a:lnTo>
                  <a:lnTo>
                    <a:pt x="20187" y="15830"/>
                  </a:lnTo>
                  <a:lnTo>
                    <a:pt x="19938" y="15692"/>
                  </a:lnTo>
                  <a:lnTo>
                    <a:pt x="19564" y="15553"/>
                  </a:lnTo>
                  <a:lnTo>
                    <a:pt x="19190" y="15415"/>
                  </a:lnTo>
                  <a:lnTo>
                    <a:pt x="18692" y="15276"/>
                  </a:lnTo>
                  <a:lnTo>
                    <a:pt x="18318" y="15138"/>
                  </a:lnTo>
                  <a:lnTo>
                    <a:pt x="17944" y="15138"/>
                  </a:lnTo>
                  <a:lnTo>
                    <a:pt x="17446" y="15138"/>
                  </a:lnTo>
                  <a:lnTo>
                    <a:pt x="16573" y="15138"/>
                  </a:lnTo>
                  <a:lnTo>
                    <a:pt x="15826" y="15276"/>
                  </a:lnTo>
                  <a:lnTo>
                    <a:pt x="15078" y="15692"/>
                  </a:lnTo>
                  <a:lnTo>
                    <a:pt x="14455" y="15969"/>
                  </a:lnTo>
                  <a:lnTo>
                    <a:pt x="13956" y="16523"/>
                  </a:lnTo>
                  <a:lnTo>
                    <a:pt x="13583" y="17076"/>
                  </a:lnTo>
                  <a:lnTo>
                    <a:pt x="13333" y="17630"/>
                  </a:lnTo>
                  <a:lnTo>
                    <a:pt x="13209" y="18323"/>
                  </a:lnTo>
                  <a:lnTo>
                    <a:pt x="13333" y="19015"/>
                  </a:lnTo>
                  <a:lnTo>
                    <a:pt x="13583" y="19569"/>
                  </a:lnTo>
                  <a:lnTo>
                    <a:pt x="13956" y="20123"/>
                  </a:lnTo>
                  <a:lnTo>
                    <a:pt x="14455" y="20676"/>
                  </a:lnTo>
                  <a:lnTo>
                    <a:pt x="15078" y="21092"/>
                  </a:lnTo>
                  <a:lnTo>
                    <a:pt x="15826" y="21369"/>
                  </a:lnTo>
                  <a:lnTo>
                    <a:pt x="16573" y="21507"/>
                  </a:lnTo>
                  <a:lnTo>
                    <a:pt x="17446" y="21646"/>
                  </a:lnTo>
                  <a:lnTo>
                    <a:pt x="18318" y="21507"/>
                  </a:lnTo>
                  <a:lnTo>
                    <a:pt x="19066" y="21369"/>
                  </a:lnTo>
                  <a:lnTo>
                    <a:pt x="19813" y="21092"/>
                  </a:lnTo>
                  <a:lnTo>
                    <a:pt x="20436" y="20676"/>
                  </a:lnTo>
                  <a:lnTo>
                    <a:pt x="20935" y="20123"/>
                  </a:lnTo>
                  <a:lnTo>
                    <a:pt x="21309" y="19569"/>
                  </a:lnTo>
                  <a:lnTo>
                    <a:pt x="21558" y="19015"/>
                  </a:lnTo>
                  <a:lnTo>
                    <a:pt x="21683" y="18323"/>
                  </a:lnTo>
                  <a:lnTo>
                    <a:pt x="21683" y="10061"/>
                  </a:lnTo>
                  <a:lnTo>
                    <a:pt x="21683" y="46"/>
                  </a:lnTo>
                  <a:lnTo>
                    <a:pt x="7352" y="46"/>
                  </a:lnTo>
                  <a:close/>
                </a:path>
              </a:pathLst>
            </a:custGeom>
            <a:solidFill>
              <a:srgbClr val="CCCCFF"/>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ru-RU"/>
            </a:p>
          </p:txBody>
        </p:sp>
      </p:grpSp>
    </p:spTree>
    <p:extLst>
      <p:ext uri="{BB962C8B-B14F-4D97-AF65-F5344CB8AC3E}">
        <p14:creationId xmlns:p14="http://schemas.microsoft.com/office/powerpoint/2010/main" val="36961521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0"/>
            <a:ext cx="8640960" cy="908720"/>
          </a:xfrm>
          <a:solidFill>
            <a:schemeClr val="accent6">
              <a:lumMod val="20000"/>
              <a:lumOff val="80000"/>
            </a:schemeClr>
          </a:solidFill>
        </p:spPr>
        <p:txBody>
          <a:bodyPr>
            <a:noAutofit/>
          </a:bodyPr>
          <a:lstStyle/>
          <a:p>
            <a:pPr algn="ctr"/>
            <a:r>
              <a:rPr lang="ru-RU" sz="2000" dirty="0">
                <a:solidFill>
                  <a:schemeClr val="accent3">
                    <a:lumMod val="60000"/>
                    <a:lumOff val="40000"/>
                  </a:schemeClr>
                </a:solidFill>
              </a:rPr>
              <a:t>Расходы бюджета МО </a:t>
            </a:r>
            <a:r>
              <a:rPr lang="ru-RU" sz="2000" dirty="0" err="1">
                <a:solidFill>
                  <a:schemeClr val="accent3">
                    <a:lumMod val="60000"/>
                    <a:lumOff val="40000"/>
                  </a:schemeClr>
                </a:solidFill>
              </a:rPr>
              <a:t>г.Петергоф</a:t>
            </a:r>
            <a:r>
              <a:rPr lang="ru-RU" sz="2000" dirty="0">
                <a:solidFill>
                  <a:schemeClr val="accent3">
                    <a:lumMod val="60000"/>
                    <a:lumOff val="40000"/>
                  </a:schemeClr>
                </a:solidFill>
              </a:rPr>
              <a:t> по разделу </a:t>
            </a:r>
            <a:br>
              <a:rPr lang="ru-RU" sz="2000" dirty="0">
                <a:solidFill>
                  <a:schemeClr val="accent3">
                    <a:lumMod val="60000"/>
                    <a:lumOff val="40000"/>
                  </a:schemeClr>
                </a:solidFill>
              </a:rPr>
            </a:br>
            <a:r>
              <a:rPr lang="ru-RU" sz="2000" dirty="0">
                <a:solidFill>
                  <a:schemeClr val="accent3">
                    <a:lumMod val="60000"/>
                    <a:lumOff val="40000"/>
                  </a:schemeClr>
                </a:solidFill>
              </a:rPr>
              <a:t>«Физическая культура и спорт»      </a:t>
            </a:r>
            <a:r>
              <a:rPr lang="ru-RU" sz="1100" b="0" dirty="0">
                <a:solidFill>
                  <a:schemeClr val="accent3">
                    <a:lumMod val="60000"/>
                    <a:lumOff val="40000"/>
                  </a:schemeClr>
                </a:solidFill>
                <a:effectLst/>
              </a:rPr>
              <a:t>(</a:t>
            </a:r>
            <a:r>
              <a:rPr lang="ru-RU" sz="1100" b="0" dirty="0" err="1">
                <a:solidFill>
                  <a:schemeClr val="accent3">
                    <a:lumMod val="60000"/>
                    <a:lumOff val="40000"/>
                  </a:schemeClr>
                </a:solidFill>
                <a:effectLst/>
              </a:rPr>
              <a:t>тыс.руб</a:t>
            </a:r>
            <a:r>
              <a:rPr lang="ru-RU" sz="1100" b="0" dirty="0">
                <a:solidFill>
                  <a:schemeClr val="accent3">
                    <a:lumMod val="60000"/>
                    <a:lumOff val="40000"/>
                  </a:schemeClr>
                </a:solidFill>
                <a:effectLst/>
              </a:rPr>
              <a:t>.)</a:t>
            </a:r>
          </a:p>
        </p:txBody>
      </p:sp>
      <p:sp>
        <p:nvSpPr>
          <p:cNvPr id="3" name="Объект 2"/>
          <p:cNvSpPr>
            <a:spLocks noGrp="1"/>
          </p:cNvSpPr>
          <p:nvPr>
            <p:ph idx="1"/>
          </p:nvPr>
        </p:nvSpPr>
        <p:spPr>
          <a:xfrm>
            <a:off x="251520" y="1052736"/>
            <a:ext cx="8640960" cy="5400600"/>
          </a:xfrm>
          <a:solidFill>
            <a:schemeClr val="tx2">
              <a:lumMod val="10000"/>
              <a:lumOff val="90000"/>
            </a:schemeClr>
          </a:solidFill>
        </p:spPr>
        <p:txBody>
          <a:bodyPr>
            <a:normAutofit/>
          </a:bodyPr>
          <a:lstStyle/>
          <a:p>
            <a:pPr marL="0" indent="0" algn="just">
              <a:buNone/>
            </a:pPr>
            <a:r>
              <a:rPr lang="ru-RU" sz="1800" dirty="0"/>
              <a:t>      </a:t>
            </a:r>
            <a:r>
              <a:rPr lang="ru-RU" sz="1800" dirty="0">
                <a:solidFill>
                  <a:schemeClr val="accent3">
                    <a:lumMod val="75000"/>
                  </a:schemeClr>
                </a:solidFill>
              </a:rPr>
              <a:t>  </a:t>
            </a:r>
            <a:endParaRPr lang="ru-RU" sz="1600" dirty="0">
              <a:solidFill>
                <a:schemeClr val="accent3">
                  <a:lumMod val="75000"/>
                </a:schemeClr>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194206826"/>
              </p:ext>
            </p:extLst>
          </p:nvPr>
        </p:nvGraphicFramePr>
        <p:xfrm>
          <a:off x="251520" y="908716"/>
          <a:ext cx="8640959" cy="5544619"/>
        </p:xfrm>
        <a:graphic>
          <a:graphicData uri="http://schemas.openxmlformats.org/drawingml/2006/table">
            <a:tbl>
              <a:tblPr firstRow="1" bandRow="1">
                <a:tableStyleId>{F5AB1C69-6EDB-4FF4-983F-18BD219EF322}</a:tableStyleId>
              </a:tblPr>
              <a:tblGrid>
                <a:gridCol w="6070255">
                  <a:extLst>
                    <a:ext uri="{9D8B030D-6E8A-4147-A177-3AD203B41FA5}">
                      <a16:colId xmlns:a16="http://schemas.microsoft.com/office/drawing/2014/main" val="20000"/>
                    </a:ext>
                  </a:extLst>
                </a:gridCol>
                <a:gridCol w="1375925">
                  <a:extLst>
                    <a:ext uri="{9D8B030D-6E8A-4147-A177-3AD203B41FA5}">
                      <a16:colId xmlns:a16="http://schemas.microsoft.com/office/drawing/2014/main" val="20001"/>
                    </a:ext>
                  </a:extLst>
                </a:gridCol>
                <a:gridCol w="1194779">
                  <a:extLst>
                    <a:ext uri="{9D8B030D-6E8A-4147-A177-3AD203B41FA5}">
                      <a16:colId xmlns:a16="http://schemas.microsoft.com/office/drawing/2014/main" val="20002"/>
                    </a:ext>
                  </a:extLst>
                </a:gridCol>
              </a:tblGrid>
              <a:tr h="50794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0" dirty="0">
                          <a:solidFill>
                            <a:schemeClr val="accent3">
                              <a:lumMod val="75000"/>
                            </a:schemeClr>
                          </a:solidFill>
                        </a:rPr>
                        <a:t>Наименование  расходов  </a:t>
                      </a:r>
                    </a:p>
                  </a:txBody>
                  <a:tcPr>
                    <a:solidFill>
                      <a:schemeClr val="accent3">
                        <a:lumMod val="20000"/>
                        <a:lumOff val="80000"/>
                      </a:schemeClr>
                    </a:solidFill>
                  </a:tcPr>
                </a:tc>
                <a:tc>
                  <a:txBody>
                    <a:bodyPr/>
                    <a:lstStyle/>
                    <a:p>
                      <a:pPr algn="ctr"/>
                      <a:r>
                        <a:rPr lang="ru-RU" sz="1000" b="0" dirty="0">
                          <a:solidFill>
                            <a:schemeClr val="accent3">
                              <a:lumMod val="75000"/>
                            </a:schemeClr>
                          </a:solidFill>
                        </a:rPr>
                        <a:t>2016 год</a:t>
                      </a:r>
                    </a:p>
                    <a:p>
                      <a:pPr algn="ctr"/>
                      <a:r>
                        <a:rPr lang="ru-RU" sz="1000" b="0" dirty="0">
                          <a:solidFill>
                            <a:schemeClr val="accent3">
                              <a:lumMod val="75000"/>
                            </a:schemeClr>
                          </a:solidFill>
                        </a:rPr>
                        <a:t>план</a:t>
                      </a:r>
                    </a:p>
                  </a:txBody>
                  <a:tcPr>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ru-RU" sz="1000" b="0" dirty="0">
                          <a:solidFill>
                            <a:schemeClr val="accent3">
                              <a:lumMod val="75000"/>
                            </a:schemeClr>
                          </a:solidFill>
                          <a:effectLst/>
                        </a:rPr>
                        <a:t>2017 год</a:t>
                      </a:r>
                    </a:p>
                    <a:p>
                      <a:pPr algn="ctr"/>
                      <a:r>
                        <a:rPr lang="ru-RU" sz="1000" b="0" dirty="0">
                          <a:solidFill>
                            <a:schemeClr val="accent3">
                              <a:lumMod val="75000"/>
                            </a:schemeClr>
                          </a:solidFill>
                          <a:effectLst/>
                        </a:rPr>
                        <a:t>проект</a:t>
                      </a:r>
                    </a:p>
                  </a:txBody>
                  <a:tcPr>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0"/>
                  </a:ext>
                </a:extLst>
              </a:tr>
              <a:tr h="1242933">
                <a:tc>
                  <a:txBody>
                    <a:bodyPr/>
                    <a:lstStyle/>
                    <a:p>
                      <a:pPr algn="just"/>
                      <a:endParaRPr lang="ru-RU" sz="1400" dirty="0">
                        <a:solidFill>
                          <a:schemeClr val="accent3">
                            <a:lumMod val="75000"/>
                          </a:schemeClr>
                        </a:solidFill>
                      </a:endParaRPr>
                    </a:p>
                    <a:p>
                      <a:pPr algn="just"/>
                      <a:endParaRPr lang="ru-RU" sz="1400" dirty="0">
                        <a:solidFill>
                          <a:schemeClr val="accent3">
                            <a:lumMod val="75000"/>
                          </a:schemeClr>
                        </a:solidFill>
                      </a:endParaRPr>
                    </a:p>
                    <a:p>
                      <a:pPr algn="l"/>
                      <a:r>
                        <a:rPr lang="ru-RU" sz="1400" dirty="0">
                          <a:solidFill>
                            <a:schemeClr val="accent3">
                              <a:lumMod val="75000"/>
                            </a:schemeClr>
                          </a:solidFill>
                        </a:rPr>
                        <a:t>Финансовое обеспечение деятельности муниципального казенного учреждения муниципального образования город Петергоф "Спортивно-оздоровительный центр"</a:t>
                      </a:r>
                    </a:p>
                  </a:txBody>
                  <a:tcPr/>
                </a:tc>
                <a:tc>
                  <a:txBody>
                    <a:bodyPr/>
                    <a:lstStyle/>
                    <a:p>
                      <a:pPr algn="r"/>
                      <a:r>
                        <a:rPr lang="ru-RU" sz="1400" dirty="0">
                          <a:solidFill>
                            <a:schemeClr val="accent3">
                              <a:lumMod val="75000"/>
                            </a:schemeClr>
                          </a:solidFill>
                        </a:rPr>
                        <a:t>17546,4</a:t>
                      </a:r>
                    </a:p>
                  </a:txBody>
                  <a:tcPr>
                    <a:lnT w="12700" cap="flat" cmpd="sng" algn="ctr">
                      <a:solidFill>
                        <a:schemeClr val="tx1"/>
                      </a:solidFill>
                      <a:prstDash val="solid"/>
                      <a:round/>
                      <a:headEnd type="none" w="med" len="med"/>
                      <a:tailEnd type="none" w="med" len="med"/>
                    </a:lnT>
                  </a:tcPr>
                </a:tc>
                <a:tc>
                  <a:txBody>
                    <a:bodyPr/>
                    <a:lstStyle/>
                    <a:p>
                      <a:pPr algn="r"/>
                      <a:r>
                        <a:rPr lang="ru-RU" sz="1400" dirty="0">
                          <a:solidFill>
                            <a:schemeClr val="accent3">
                              <a:lumMod val="75000"/>
                            </a:schemeClr>
                          </a:solidFill>
                        </a:rPr>
                        <a:t>17113,3</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736103">
                <a:tc>
                  <a:txBody>
                    <a:bodyPr/>
                    <a:lstStyle/>
                    <a:p>
                      <a:pPr algn="just"/>
                      <a:r>
                        <a:rPr lang="ru-RU" sz="1400" dirty="0">
                          <a:solidFill>
                            <a:schemeClr val="accent3">
                              <a:lumMod val="75000"/>
                            </a:schemeClr>
                          </a:solidFill>
                        </a:rPr>
                        <a:t>Организация и проведение досуговых мероприятий для  жителей муниципального образования город Петергоф</a:t>
                      </a:r>
                    </a:p>
                  </a:txBody>
                  <a:tcPr/>
                </a:tc>
                <a:tc>
                  <a:txBody>
                    <a:bodyPr/>
                    <a:lstStyle/>
                    <a:p>
                      <a:pPr algn="r"/>
                      <a:r>
                        <a:rPr lang="ru-RU" sz="1400" dirty="0">
                          <a:solidFill>
                            <a:schemeClr val="accent3">
                              <a:lumMod val="75000"/>
                            </a:schemeClr>
                          </a:solidFill>
                        </a:rPr>
                        <a:t>200,0</a:t>
                      </a:r>
                    </a:p>
                  </a:txBody>
                  <a:tcPr/>
                </a:tc>
                <a:tc>
                  <a:txBody>
                    <a:bodyPr/>
                    <a:lstStyle/>
                    <a:p>
                      <a:pPr algn="r"/>
                      <a:r>
                        <a:rPr lang="ru-RU" sz="1400" dirty="0">
                          <a:solidFill>
                            <a:schemeClr val="accent3">
                              <a:lumMod val="75000"/>
                            </a:schemeClr>
                          </a:solidFill>
                        </a:rPr>
                        <a:t>0,0</a:t>
                      </a:r>
                    </a:p>
                  </a:txBody>
                  <a:tcPr/>
                </a:tc>
                <a:extLst>
                  <a:ext uri="{0D108BD9-81ED-4DB2-BD59-A6C34878D82A}">
                    <a16:rowId xmlns:a16="http://schemas.microsoft.com/office/drawing/2014/main" val="10003"/>
                  </a:ext>
                </a:extLst>
              </a:tr>
              <a:tr h="577553">
                <a:tc>
                  <a:txBody>
                    <a:bodyPr/>
                    <a:lstStyle/>
                    <a:p>
                      <a:pPr algn="just"/>
                      <a:endParaRPr lang="ru-RU" sz="1400" dirty="0">
                        <a:solidFill>
                          <a:schemeClr val="accent3">
                            <a:lumMod val="75000"/>
                          </a:schemeClr>
                        </a:solidFill>
                      </a:endParaRPr>
                    </a:p>
                    <a:p>
                      <a:pPr algn="just"/>
                      <a:r>
                        <a:rPr lang="ru-RU" sz="1400" b="1" dirty="0">
                          <a:solidFill>
                            <a:schemeClr val="accent3">
                              <a:lumMod val="75000"/>
                            </a:schemeClr>
                          </a:solidFill>
                        </a:rPr>
                        <a:t>Всего</a:t>
                      </a:r>
                      <a:r>
                        <a:rPr lang="ru-RU" sz="1400" b="1" baseline="0" dirty="0">
                          <a:solidFill>
                            <a:schemeClr val="accent3">
                              <a:lumMod val="75000"/>
                            </a:schemeClr>
                          </a:solidFill>
                        </a:rPr>
                        <a:t> по физической культуре и спорту</a:t>
                      </a:r>
                      <a:endParaRPr lang="ru-RU" sz="1400" b="1" dirty="0">
                        <a:solidFill>
                          <a:schemeClr val="accent3">
                            <a:lumMod val="75000"/>
                          </a:schemeClr>
                        </a:solidFill>
                      </a:endParaRPr>
                    </a:p>
                  </a:txBody>
                  <a:tcPr/>
                </a:tc>
                <a:tc>
                  <a:txBody>
                    <a:bodyPr/>
                    <a:lstStyle/>
                    <a:p>
                      <a:pPr algn="r"/>
                      <a:r>
                        <a:rPr lang="ru-RU" sz="1400" b="1" dirty="0">
                          <a:solidFill>
                            <a:schemeClr val="accent3">
                              <a:lumMod val="75000"/>
                            </a:schemeClr>
                          </a:solidFill>
                        </a:rPr>
                        <a:t>17746,4</a:t>
                      </a:r>
                    </a:p>
                  </a:txBody>
                  <a:tcPr/>
                </a:tc>
                <a:tc>
                  <a:txBody>
                    <a:bodyPr/>
                    <a:lstStyle/>
                    <a:p>
                      <a:pPr algn="r"/>
                      <a:r>
                        <a:rPr lang="ru-RU" sz="1400" b="1" dirty="0">
                          <a:solidFill>
                            <a:schemeClr val="accent3">
                              <a:lumMod val="75000"/>
                            </a:schemeClr>
                          </a:solidFill>
                        </a:rPr>
                        <a:t>17113,3</a:t>
                      </a:r>
                    </a:p>
                  </a:txBody>
                  <a:tcPr/>
                </a:tc>
                <a:extLst>
                  <a:ext uri="{0D108BD9-81ED-4DB2-BD59-A6C34878D82A}">
                    <a16:rowId xmlns:a16="http://schemas.microsoft.com/office/drawing/2014/main" val="10004"/>
                  </a:ext>
                </a:extLst>
              </a:tr>
              <a:tr h="2480082">
                <a:tc>
                  <a:txBody>
                    <a:bodyPr/>
                    <a:lstStyle/>
                    <a:p>
                      <a:pPr algn="just"/>
                      <a:endParaRPr lang="ru-RU" sz="1400" b="0" baseline="0" dirty="0">
                        <a:solidFill>
                          <a:schemeClr val="accent3">
                            <a:lumMod val="75000"/>
                          </a:schemeClr>
                        </a:solidFill>
                      </a:endParaRPr>
                    </a:p>
                    <a:p>
                      <a:pPr algn="just"/>
                      <a:endParaRPr lang="ru-RU" sz="1400" b="0" baseline="0" dirty="0">
                        <a:solidFill>
                          <a:schemeClr val="accent3">
                            <a:lumMod val="75000"/>
                          </a:schemeClr>
                        </a:solidFill>
                      </a:endParaRPr>
                    </a:p>
                    <a:p>
                      <a:pPr algn="just"/>
                      <a:endParaRPr lang="ru-RU" sz="1400" b="0" baseline="0" dirty="0">
                        <a:solidFill>
                          <a:schemeClr val="accent3">
                            <a:lumMod val="75000"/>
                          </a:schemeClr>
                        </a:solidFill>
                      </a:endParaRPr>
                    </a:p>
                    <a:p>
                      <a:pPr algn="just"/>
                      <a:endParaRPr lang="ru-RU" sz="1400" b="0" baseline="0" dirty="0">
                        <a:solidFill>
                          <a:schemeClr val="accent3">
                            <a:lumMod val="75000"/>
                          </a:schemeClr>
                        </a:solidFill>
                      </a:endParaRPr>
                    </a:p>
                    <a:p>
                      <a:pPr algn="just"/>
                      <a:endParaRPr lang="ru-RU" sz="1400" b="0" baseline="0" dirty="0">
                        <a:solidFill>
                          <a:schemeClr val="accent3">
                            <a:lumMod val="75000"/>
                          </a:schemeClr>
                        </a:solidFill>
                      </a:endParaRPr>
                    </a:p>
                    <a:p>
                      <a:pPr algn="just"/>
                      <a:endParaRPr lang="ru-RU" sz="1400" b="0" baseline="0" dirty="0">
                        <a:solidFill>
                          <a:schemeClr val="accent3">
                            <a:lumMod val="75000"/>
                          </a:schemeClr>
                        </a:solidFill>
                      </a:endParaRPr>
                    </a:p>
                    <a:p>
                      <a:pPr algn="just"/>
                      <a:endParaRPr lang="ru-RU" sz="1400" b="0" baseline="0" dirty="0">
                        <a:solidFill>
                          <a:schemeClr val="accent3">
                            <a:lumMod val="75000"/>
                          </a:schemeClr>
                        </a:solidFill>
                      </a:endParaRPr>
                    </a:p>
                    <a:p>
                      <a:pPr algn="just"/>
                      <a:endParaRPr lang="ru-RU" sz="1400" b="0" dirty="0">
                        <a:solidFill>
                          <a:schemeClr val="accent3">
                            <a:lumMod val="75000"/>
                          </a:schemeClr>
                        </a:solidFill>
                      </a:endParaRPr>
                    </a:p>
                  </a:txBody>
                  <a:tcPr/>
                </a:tc>
                <a:tc>
                  <a:txBody>
                    <a:bodyPr/>
                    <a:lstStyle/>
                    <a:p>
                      <a:pPr algn="r"/>
                      <a:endParaRPr lang="ru-RU" sz="1400" b="0" dirty="0">
                        <a:solidFill>
                          <a:schemeClr val="accent3">
                            <a:lumMod val="75000"/>
                          </a:schemeClr>
                        </a:solidFill>
                      </a:endParaRPr>
                    </a:p>
                  </a:txBody>
                  <a:tcPr/>
                </a:tc>
                <a:tc>
                  <a:txBody>
                    <a:bodyPr/>
                    <a:lstStyle/>
                    <a:p>
                      <a:pPr algn="r"/>
                      <a:endParaRPr lang="ru-RU" sz="1400" b="0" dirty="0">
                        <a:solidFill>
                          <a:schemeClr val="accent3">
                            <a:lumMod val="75000"/>
                          </a:schemeClr>
                        </a:solidFill>
                      </a:endParaRPr>
                    </a:p>
                  </a:txBody>
                  <a:tcPr/>
                </a:tc>
                <a:extLst>
                  <a:ext uri="{0D108BD9-81ED-4DB2-BD59-A6C34878D82A}">
                    <a16:rowId xmlns:a16="http://schemas.microsoft.com/office/drawing/2014/main" val="10005"/>
                  </a:ext>
                </a:extLst>
              </a:tr>
            </a:tbl>
          </a:graphicData>
        </a:graphic>
      </p:graphicFrame>
      <p:pic>
        <p:nvPicPr>
          <p:cNvPr id="4098" name="Picture 2" descr="C:\Program Files\Microsoft Office\MEDIA\CAGCAT10\j0301480.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59832" y="4365104"/>
            <a:ext cx="2664296" cy="1584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98704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0"/>
            <a:ext cx="8640960" cy="836712"/>
          </a:xfrm>
          <a:solidFill>
            <a:schemeClr val="accent6">
              <a:lumMod val="20000"/>
              <a:lumOff val="80000"/>
            </a:schemeClr>
          </a:solidFill>
        </p:spPr>
        <p:txBody>
          <a:bodyPr>
            <a:noAutofit/>
          </a:bodyPr>
          <a:lstStyle/>
          <a:p>
            <a:pPr algn="ctr"/>
            <a:r>
              <a:rPr lang="ru-RU" sz="2000" dirty="0">
                <a:solidFill>
                  <a:schemeClr val="accent3">
                    <a:lumMod val="60000"/>
                    <a:lumOff val="40000"/>
                  </a:schemeClr>
                </a:solidFill>
              </a:rPr>
              <a:t>Расходы бюджета МО </a:t>
            </a:r>
            <a:r>
              <a:rPr lang="ru-RU" sz="2000" dirty="0" err="1">
                <a:solidFill>
                  <a:schemeClr val="accent3">
                    <a:lumMod val="60000"/>
                    <a:lumOff val="40000"/>
                  </a:schemeClr>
                </a:solidFill>
              </a:rPr>
              <a:t>г.Петергоф</a:t>
            </a:r>
            <a:r>
              <a:rPr lang="ru-RU" sz="2000" dirty="0">
                <a:solidFill>
                  <a:schemeClr val="accent3">
                    <a:lumMod val="60000"/>
                    <a:lumOff val="40000"/>
                  </a:schemeClr>
                </a:solidFill>
              </a:rPr>
              <a:t> по разделу </a:t>
            </a:r>
            <a:br>
              <a:rPr lang="ru-RU" sz="2000" dirty="0">
                <a:solidFill>
                  <a:schemeClr val="accent3">
                    <a:lumMod val="60000"/>
                    <a:lumOff val="40000"/>
                  </a:schemeClr>
                </a:solidFill>
              </a:rPr>
            </a:br>
            <a:r>
              <a:rPr lang="ru-RU" sz="2000" dirty="0">
                <a:solidFill>
                  <a:schemeClr val="accent3">
                    <a:lumMod val="60000"/>
                    <a:lumOff val="40000"/>
                  </a:schemeClr>
                </a:solidFill>
              </a:rPr>
              <a:t>«Средства массовой информации»   </a:t>
            </a:r>
            <a:r>
              <a:rPr lang="ru-RU" sz="1400" b="0" dirty="0">
                <a:solidFill>
                  <a:schemeClr val="accent3">
                    <a:lumMod val="60000"/>
                    <a:lumOff val="40000"/>
                  </a:schemeClr>
                </a:solidFill>
                <a:effectLst/>
              </a:rPr>
              <a:t>(</a:t>
            </a:r>
            <a:r>
              <a:rPr lang="ru-RU" sz="1400" b="0" dirty="0" err="1">
                <a:solidFill>
                  <a:schemeClr val="accent3">
                    <a:lumMod val="60000"/>
                    <a:lumOff val="40000"/>
                  </a:schemeClr>
                </a:solidFill>
                <a:effectLst/>
              </a:rPr>
              <a:t>тыс.руб</a:t>
            </a:r>
            <a:r>
              <a:rPr lang="ru-RU" sz="1400" b="0" dirty="0">
                <a:solidFill>
                  <a:schemeClr val="accent3">
                    <a:lumMod val="60000"/>
                    <a:lumOff val="40000"/>
                  </a:schemeClr>
                </a:solidFill>
                <a:effectLst/>
              </a:rPr>
              <a:t>.)</a:t>
            </a:r>
          </a:p>
        </p:txBody>
      </p:sp>
      <p:sp>
        <p:nvSpPr>
          <p:cNvPr id="3" name="Объект 2"/>
          <p:cNvSpPr>
            <a:spLocks noGrp="1"/>
          </p:cNvSpPr>
          <p:nvPr>
            <p:ph idx="1"/>
          </p:nvPr>
        </p:nvSpPr>
        <p:spPr>
          <a:xfrm>
            <a:off x="251520" y="1052736"/>
            <a:ext cx="8640960" cy="5400600"/>
          </a:xfrm>
          <a:solidFill>
            <a:schemeClr val="tx2">
              <a:lumMod val="10000"/>
              <a:lumOff val="90000"/>
            </a:schemeClr>
          </a:solidFill>
        </p:spPr>
        <p:txBody>
          <a:bodyPr>
            <a:normAutofit/>
          </a:bodyPr>
          <a:lstStyle/>
          <a:p>
            <a:pPr marL="0" indent="0" algn="just">
              <a:buNone/>
            </a:pPr>
            <a:r>
              <a:rPr lang="ru-RU" sz="1800" dirty="0"/>
              <a:t>      </a:t>
            </a:r>
            <a:r>
              <a:rPr lang="ru-RU" sz="1800" dirty="0">
                <a:solidFill>
                  <a:schemeClr val="accent3">
                    <a:lumMod val="75000"/>
                  </a:schemeClr>
                </a:solidFill>
              </a:rPr>
              <a:t>  </a:t>
            </a:r>
            <a:endParaRPr lang="ru-RU" sz="1600" dirty="0">
              <a:solidFill>
                <a:schemeClr val="accent3">
                  <a:lumMod val="75000"/>
                </a:schemeClr>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965721924"/>
              </p:ext>
            </p:extLst>
          </p:nvPr>
        </p:nvGraphicFramePr>
        <p:xfrm>
          <a:off x="251520" y="880609"/>
          <a:ext cx="8568952" cy="4993091"/>
        </p:xfrm>
        <a:graphic>
          <a:graphicData uri="http://schemas.openxmlformats.org/drawingml/2006/table">
            <a:tbl>
              <a:tblPr firstRow="1" bandRow="1">
                <a:tableStyleId>{F5AB1C69-6EDB-4FF4-983F-18BD219EF322}</a:tableStyleId>
              </a:tblPr>
              <a:tblGrid>
                <a:gridCol w="6019670">
                  <a:extLst>
                    <a:ext uri="{9D8B030D-6E8A-4147-A177-3AD203B41FA5}">
                      <a16:colId xmlns:a16="http://schemas.microsoft.com/office/drawing/2014/main" val="20000"/>
                    </a:ext>
                  </a:extLst>
                </a:gridCol>
                <a:gridCol w="1364459">
                  <a:extLst>
                    <a:ext uri="{9D8B030D-6E8A-4147-A177-3AD203B41FA5}">
                      <a16:colId xmlns:a16="http://schemas.microsoft.com/office/drawing/2014/main" val="20001"/>
                    </a:ext>
                  </a:extLst>
                </a:gridCol>
                <a:gridCol w="1184823">
                  <a:extLst>
                    <a:ext uri="{9D8B030D-6E8A-4147-A177-3AD203B41FA5}">
                      <a16:colId xmlns:a16="http://schemas.microsoft.com/office/drawing/2014/main" val="20002"/>
                    </a:ext>
                  </a:extLst>
                </a:gridCol>
              </a:tblGrid>
              <a:tr h="56795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ru-RU" sz="1400" b="0" dirty="0">
                        <a:solidFill>
                          <a:schemeClr val="accent3">
                            <a:lumMod val="75000"/>
                          </a:schemeClr>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0" dirty="0">
                          <a:solidFill>
                            <a:schemeClr val="accent3">
                              <a:lumMod val="75000"/>
                            </a:schemeClr>
                          </a:solidFill>
                        </a:rPr>
                        <a:t>Наименование целевых статей расходов  </a:t>
                      </a:r>
                    </a:p>
                  </a:txBody>
                  <a:tcPr>
                    <a:solidFill>
                      <a:schemeClr val="accent3">
                        <a:lumMod val="20000"/>
                        <a:lumOff val="80000"/>
                      </a:schemeClr>
                    </a:solidFill>
                  </a:tcPr>
                </a:tc>
                <a:tc>
                  <a:txBody>
                    <a:bodyPr/>
                    <a:lstStyle/>
                    <a:p>
                      <a:pPr algn="ctr"/>
                      <a:r>
                        <a:rPr lang="ru-RU" sz="1000" b="0" dirty="0">
                          <a:solidFill>
                            <a:schemeClr val="accent3">
                              <a:lumMod val="75000"/>
                            </a:schemeClr>
                          </a:solidFill>
                        </a:rPr>
                        <a:t>2016 год</a:t>
                      </a:r>
                    </a:p>
                    <a:p>
                      <a:pPr algn="ctr"/>
                      <a:r>
                        <a:rPr lang="ru-RU" sz="1000" b="0" dirty="0">
                          <a:solidFill>
                            <a:schemeClr val="accent3">
                              <a:lumMod val="75000"/>
                            </a:schemeClr>
                          </a:solidFill>
                        </a:rPr>
                        <a:t>план</a:t>
                      </a:r>
                    </a:p>
                  </a:txBody>
                  <a:tcPr>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ru-RU" sz="1000" b="0" dirty="0">
                          <a:solidFill>
                            <a:schemeClr val="accent3">
                              <a:lumMod val="75000"/>
                            </a:schemeClr>
                          </a:solidFill>
                          <a:effectLst/>
                        </a:rPr>
                        <a:t>2017 год</a:t>
                      </a:r>
                    </a:p>
                    <a:p>
                      <a:pPr algn="ctr"/>
                      <a:r>
                        <a:rPr lang="ru-RU" sz="1000" b="0" dirty="0">
                          <a:solidFill>
                            <a:schemeClr val="accent3">
                              <a:lumMod val="75000"/>
                            </a:schemeClr>
                          </a:solidFill>
                          <a:effectLst/>
                        </a:rPr>
                        <a:t>проект</a:t>
                      </a:r>
                    </a:p>
                  </a:txBody>
                  <a:tcPr>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0"/>
                  </a:ext>
                </a:extLst>
              </a:tr>
              <a:tr h="1407615">
                <a:tc>
                  <a:txBody>
                    <a:bodyPr/>
                    <a:lstStyle/>
                    <a:p>
                      <a:pPr algn="just"/>
                      <a:r>
                        <a:rPr lang="ru-RU" sz="1600" dirty="0">
                          <a:solidFill>
                            <a:schemeClr val="accent3">
                              <a:lumMod val="75000"/>
                            </a:schemeClr>
                          </a:solidFill>
                        </a:rPr>
                        <a:t>Финансовое обеспечение деятельности муниципального казенного учреждения муниципального образования город Петергоф «Муниципальная информационная служба»</a:t>
                      </a:r>
                    </a:p>
                  </a:txBody>
                  <a:tcPr/>
                </a:tc>
                <a:tc>
                  <a:txBody>
                    <a:bodyPr/>
                    <a:lstStyle/>
                    <a:p>
                      <a:pPr algn="r"/>
                      <a:r>
                        <a:rPr lang="ru-RU" sz="1600" dirty="0">
                          <a:solidFill>
                            <a:schemeClr val="accent3">
                              <a:lumMod val="75000"/>
                            </a:schemeClr>
                          </a:solidFill>
                        </a:rPr>
                        <a:t>1458,5  </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600" dirty="0">
                          <a:solidFill>
                            <a:schemeClr val="accent3">
                              <a:lumMod val="75000"/>
                            </a:schemeClr>
                          </a:solidFill>
                        </a:rPr>
                        <a:t>2165,3  </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292900">
                <a:tc gridSpan="3">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kumimoji="0" lang="ru-RU" sz="1600" kern="1200" dirty="0">
                          <a:solidFill>
                            <a:schemeClr val="dk1"/>
                          </a:solidFill>
                          <a:effectLst/>
                          <a:latin typeface="+mn-lt"/>
                          <a:ea typeface="+mn-ea"/>
                          <a:cs typeface="+mn-cs"/>
                        </a:rPr>
                        <a:t>Планируется в 2017 </a:t>
                      </a:r>
                      <a:r>
                        <a:rPr kumimoji="0" lang="ru-RU" sz="1600" kern="1200" dirty="0">
                          <a:solidFill>
                            <a:schemeClr val="tx1"/>
                          </a:solidFill>
                          <a:effectLst/>
                          <a:latin typeface="+mn-lt"/>
                          <a:ea typeface="+mn-ea"/>
                          <a:cs typeface="+mn-cs"/>
                        </a:rPr>
                        <a:t>году 23 выпусков 8-ми полосной газеты «Муниципальная перспектива» общим тиражом 25 тыс. экземпляров.</a:t>
                      </a:r>
                    </a:p>
                    <a:p>
                      <a:pPr algn="just"/>
                      <a:r>
                        <a:rPr kumimoji="0" lang="ru-RU" sz="1600" kern="1200" dirty="0">
                          <a:solidFill>
                            <a:schemeClr val="dk1"/>
                          </a:solidFill>
                          <a:effectLst/>
                          <a:latin typeface="+mn-lt"/>
                          <a:ea typeface="+mn-ea"/>
                          <a:cs typeface="+mn-cs"/>
                        </a:rPr>
                        <a:t>  </a:t>
                      </a:r>
                    </a:p>
                    <a:p>
                      <a:pPr algn="just"/>
                      <a:endParaRPr kumimoji="0" lang="ru-RU" sz="1600" kern="1200" dirty="0">
                        <a:solidFill>
                          <a:schemeClr val="dk1"/>
                        </a:solidFill>
                        <a:effectLst/>
                        <a:latin typeface="+mn-lt"/>
                        <a:ea typeface="+mn-ea"/>
                        <a:cs typeface="+mn-cs"/>
                      </a:endParaRPr>
                    </a:p>
                    <a:p>
                      <a:pPr algn="just"/>
                      <a:endParaRPr kumimoji="0" lang="ru-RU" sz="1600" kern="1200" dirty="0">
                        <a:solidFill>
                          <a:schemeClr val="dk1"/>
                        </a:solidFill>
                        <a:effectLst/>
                        <a:latin typeface="+mn-lt"/>
                        <a:ea typeface="+mn-ea"/>
                        <a:cs typeface="+mn-cs"/>
                      </a:endParaRPr>
                    </a:p>
                    <a:p>
                      <a:pPr algn="just"/>
                      <a:endParaRPr kumimoji="0" lang="ru-RU" sz="1600" kern="1200" dirty="0">
                        <a:solidFill>
                          <a:schemeClr val="dk1"/>
                        </a:solidFill>
                        <a:effectLst/>
                        <a:latin typeface="+mn-lt"/>
                        <a:ea typeface="+mn-ea"/>
                        <a:cs typeface="+mn-cs"/>
                      </a:endParaRPr>
                    </a:p>
                    <a:p>
                      <a:pPr algn="just"/>
                      <a:endParaRPr kumimoji="0" lang="ru-RU" sz="1600" kern="1200" dirty="0">
                        <a:solidFill>
                          <a:schemeClr val="dk1"/>
                        </a:solidFill>
                        <a:effectLst/>
                        <a:latin typeface="+mn-lt"/>
                        <a:ea typeface="+mn-ea"/>
                        <a:cs typeface="+mn-cs"/>
                      </a:endParaRPr>
                    </a:p>
                    <a:p>
                      <a:pPr algn="just"/>
                      <a:endParaRPr kumimoji="0" lang="ru-RU" sz="1600" kern="1200" dirty="0">
                        <a:solidFill>
                          <a:schemeClr val="dk1"/>
                        </a:solidFill>
                        <a:effectLst/>
                        <a:latin typeface="+mn-lt"/>
                        <a:ea typeface="+mn-ea"/>
                        <a:cs typeface="+mn-cs"/>
                      </a:endParaRPr>
                    </a:p>
                    <a:p>
                      <a:pPr algn="just"/>
                      <a:endParaRPr kumimoji="0" lang="ru-RU" sz="1600" kern="1200" dirty="0">
                        <a:solidFill>
                          <a:schemeClr val="dk1"/>
                        </a:solidFill>
                        <a:effectLst/>
                        <a:latin typeface="+mn-lt"/>
                        <a:ea typeface="+mn-ea"/>
                        <a:cs typeface="+mn-cs"/>
                      </a:endParaRPr>
                    </a:p>
                    <a:p>
                      <a:pPr algn="just"/>
                      <a:endParaRPr kumimoji="0" lang="ru-RU" sz="1600" kern="1200" dirty="0">
                        <a:solidFill>
                          <a:schemeClr val="dk1"/>
                        </a:solidFill>
                        <a:effectLst/>
                        <a:latin typeface="+mn-lt"/>
                        <a:ea typeface="+mn-ea"/>
                        <a:cs typeface="+mn-cs"/>
                      </a:endParaRPr>
                    </a:p>
                    <a:p>
                      <a:pPr algn="just"/>
                      <a:endParaRPr kumimoji="0" lang="ru-RU" sz="1600" kern="1200" dirty="0">
                        <a:solidFill>
                          <a:schemeClr val="dk1"/>
                        </a:solidFill>
                        <a:effectLst/>
                        <a:latin typeface="+mn-lt"/>
                        <a:ea typeface="+mn-ea"/>
                        <a:cs typeface="+mn-cs"/>
                      </a:endParaRPr>
                    </a:p>
                    <a:p>
                      <a:pPr algn="just"/>
                      <a:endParaRPr lang="ru-RU" sz="1600" dirty="0">
                        <a:solidFill>
                          <a:schemeClr val="accent3">
                            <a:lumMod val="75000"/>
                          </a:schemeClr>
                        </a:solidFill>
                      </a:endParaRPr>
                    </a:p>
                  </a:txBody>
                  <a:tcPr/>
                </a:tc>
                <a:tc hMerge="1">
                  <a:txBody>
                    <a:bodyPr/>
                    <a:lstStyle/>
                    <a:p>
                      <a:pPr algn="r"/>
                      <a:endParaRPr lang="ru-RU" sz="1400" dirty="0">
                        <a:solidFill>
                          <a:schemeClr val="accent3">
                            <a:lumMod val="75000"/>
                          </a:schemeClr>
                        </a:solidFill>
                      </a:endParaRPr>
                    </a:p>
                  </a:txBody>
                  <a:tcPr>
                    <a:lnT w="12700" cap="flat" cmpd="sng" algn="ctr">
                      <a:solidFill>
                        <a:schemeClr val="tx1"/>
                      </a:solidFill>
                      <a:prstDash val="solid"/>
                      <a:round/>
                      <a:headEnd type="none" w="med" len="med"/>
                      <a:tailEnd type="none" w="med" len="med"/>
                    </a:lnT>
                  </a:tcPr>
                </a:tc>
                <a:tc hMerge="1">
                  <a:txBody>
                    <a:bodyPr/>
                    <a:lstStyle/>
                    <a:p>
                      <a:pPr algn="r"/>
                      <a:endParaRPr lang="ru-RU" sz="1400" dirty="0">
                        <a:solidFill>
                          <a:schemeClr val="accent3">
                            <a:lumMod val="75000"/>
                          </a:schemeClr>
                        </a:solidFill>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bl>
          </a:graphicData>
        </a:graphic>
      </p:graphicFrame>
      <p:pic>
        <p:nvPicPr>
          <p:cNvPr id="1026" name="Picture 2" descr="C:\Documents and Settings\Home\Local Settings\Temporary Internet Files\Content.IE5\X88H2BHJ\MC900432665[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5816" y="3377154"/>
            <a:ext cx="2592288" cy="2592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80856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0"/>
            <a:ext cx="8640960" cy="548680"/>
          </a:xfrm>
          <a:solidFill>
            <a:schemeClr val="accent6">
              <a:lumMod val="20000"/>
              <a:lumOff val="80000"/>
            </a:schemeClr>
          </a:solidFill>
        </p:spPr>
        <p:txBody>
          <a:bodyPr>
            <a:noAutofit/>
          </a:bodyPr>
          <a:lstStyle/>
          <a:p>
            <a:pPr algn="ctr"/>
            <a:r>
              <a:rPr lang="ru-RU" sz="1600" dirty="0">
                <a:solidFill>
                  <a:schemeClr val="accent5">
                    <a:lumMod val="60000"/>
                    <a:lumOff val="40000"/>
                  </a:schemeClr>
                </a:solidFill>
              </a:rPr>
              <a:t> </a:t>
            </a:r>
            <a:r>
              <a:rPr lang="ru-RU" sz="2400" dirty="0">
                <a:solidFill>
                  <a:schemeClr val="accent5">
                    <a:lumMod val="60000"/>
                    <a:lumOff val="40000"/>
                  </a:schemeClr>
                </a:solidFill>
              </a:rPr>
              <a:t>Дефицит и профицит     </a:t>
            </a:r>
            <a:endParaRPr lang="ru-RU" sz="2400" b="0" dirty="0">
              <a:solidFill>
                <a:schemeClr val="accent5">
                  <a:lumMod val="60000"/>
                  <a:lumOff val="40000"/>
                </a:schemeClr>
              </a:solidFill>
              <a:effectLst/>
            </a:endParaRPr>
          </a:p>
        </p:txBody>
      </p:sp>
      <p:sp>
        <p:nvSpPr>
          <p:cNvPr id="3" name="Объект 2"/>
          <p:cNvSpPr>
            <a:spLocks noGrp="1"/>
          </p:cNvSpPr>
          <p:nvPr>
            <p:ph idx="1"/>
          </p:nvPr>
        </p:nvSpPr>
        <p:spPr>
          <a:xfrm>
            <a:off x="251520" y="548680"/>
            <a:ext cx="8640960" cy="5904656"/>
          </a:xfrm>
          <a:solidFill>
            <a:schemeClr val="tx2">
              <a:lumMod val="10000"/>
              <a:lumOff val="90000"/>
            </a:schemeClr>
          </a:solidFill>
        </p:spPr>
        <p:txBody>
          <a:bodyPr>
            <a:normAutofit/>
          </a:bodyPr>
          <a:lstStyle/>
          <a:p>
            <a:pPr marL="0" indent="0" algn="just">
              <a:buNone/>
            </a:pPr>
            <a:r>
              <a:rPr lang="ru-RU" sz="1800" dirty="0"/>
              <a:t>   </a:t>
            </a:r>
            <a:r>
              <a:rPr lang="ru-RU" sz="1600" b="1" dirty="0">
                <a:solidFill>
                  <a:schemeClr val="accent4">
                    <a:lumMod val="75000"/>
                  </a:schemeClr>
                </a:solidFill>
              </a:rPr>
              <a:t>Дефицит бюджета </a:t>
            </a:r>
            <a:r>
              <a:rPr lang="ru-RU" sz="1600" dirty="0">
                <a:solidFill>
                  <a:schemeClr val="accent5">
                    <a:lumMod val="75000"/>
                  </a:schemeClr>
                </a:solidFill>
              </a:rPr>
              <a:t>- превышение расходов бюджета над его доходами.</a:t>
            </a:r>
          </a:p>
          <a:p>
            <a:pPr marL="0" indent="0" algn="just">
              <a:buNone/>
            </a:pPr>
            <a:r>
              <a:rPr lang="ru-RU" sz="1600" dirty="0">
                <a:solidFill>
                  <a:schemeClr val="accent5">
                    <a:lumMod val="75000"/>
                  </a:schemeClr>
                </a:solidFill>
              </a:rPr>
              <a:t>При превышении расходов над доходами принимается решение об источниках покрытия дефицита (например, использовать накопившиеся остатки средств на счёте бюджета, взять в долг при отсутствии остатков средств на счёте бюджета). При дефицитном бюджете растёт долг и (или) снижаются остатки средств бюджета (накопления).</a:t>
            </a:r>
          </a:p>
          <a:p>
            <a:pPr marL="0" indent="0" algn="just">
              <a:buNone/>
            </a:pPr>
            <a:r>
              <a:rPr lang="ru-RU" sz="1600" dirty="0">
                <a:solidFill>
                  <a:schemeClr val="accent5">
                    <a:lumMod val="75000"/>
                  </a:schemeClr>
                </a:solidFill>
              </a:rPr>
              <a:t>   </a:t>
            </a:r>
            <a:r>
              <a:rPr lang="ru-RU" sz="1600" b="1" dirty="0">
                <a:solidFill>
                  <a:schemeClr val="accent2">
                    <a:lumMod val="75000"/>
                  </a:schemeClr>
                </a:solidFill>
              </a:rPr>
              <a:t>Профицит бюджета </a:t>
            </a:r>
            <a:r>
              <a:rPr lang="ru-RU" sz="1600" dirty="0">
                <a:solidFill>
                  <a:schemeClr val="accent5">
                    <a:lumMod val="75000"/>
                  </a:schemeClr>
                </a:solidFill>
              </a:rPr>
              <a:t>– превышение доходов бюджета над его расходами.</a:t>
            </a:r>
          </a:p>
          <a:p>
            <a:pPr marL="0" indent="0" algn="just">
              <a:buNone/>
            </a:pPr>
            <a:r>
              <a:rPr lang="ru-RU" sz="1600" dirty="0">
                <a:solidFill>
                  <a:schemeClr val="accent5">
                    <a:lumMod val="75000"/>
                  </a:schemeClr>
                </a:solidFill>
              </a:rPr>
              <a:t>При превышении доходов над расходами принимается решение, как их использовать (например, накапливать резервы-остатки средств на счёте бюджета, погашать долг). При профиците бюджета снижается долг и (или) растут остатки средств (накопления).</a:t>
            </a:r>
          </a:p>
          <a:p>
            <a:pPr marL="0" indent="0" algn="just">
              <a:buNone/>
            </a:pPr>
            <a:r>
              <a:rPr lang="ru-RU" sz="1600" dirty="0">
                <a:solidFill>
                  <a:schemeClr val="accent3">
                    <a:lumMod val="75000"/>
                  </a:schemeClr>
                </a:solidFill>
              </a:rPr>
              <a:t> </a:t>
            </a:r>
          </a:p>
        </p:txBody>
      </p:sp>
      <p:sp>
        <p:nvSpPr>
          <p:cNvPr id="5" name="Скругленный прямоугольник 4"/>
          <p:cNvSpPr/>
          <p:nvPr/>
        </p:nvSpPr>
        <p:spPr>
          <a:xfrm>
            <a:off x="251520" y="3717032"/>
            <a:ext cx="4248472" cy="2736304"/>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кругленный прямоугольник 5"/>
          <p:cNvSpPr/>
          <p:nvPr/>
        </p:nvSpPr>
        <p:spPr>
          <a:xfrm>
            <a:off x="4644008" y="3689051"/>
            <a:ext cx="4176464" cy="2736304"/>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Овал 6"/>
          <p:cNvSpPr/>
          <p:nvPr/>
        </p:nvSpPr>
        <p:spPr>
          <a:xfrm>
            <a:off x="539552" y="3573016"/>
            <a:ext cx="3744416" cy="720080"/>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4">
                    <a:lumMod val="75000"/>
                  </a:schemeClr>
                </a:solidFill>
              </a:rPr>
              <a:t>ДЕФИЦИТ</a:t>
            </a:r>
          </a:p>
        </p:txBody>
      </p:sp>
      <p:sp>
        <p:nvSpPr>
          <p:cNvPr id="8" name="Овал 7"/>
          <p:cNvSpPr/>
          <p:nvPr/>
        </p:nvSpPr>
        <p:spPr>
          <a:xfrm>
            <a:off x="4860032" y="3578552"/>
            <a:ext cx="3744416" cy="714544"/>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2">
                    <a:lumMod val="75000"/>
                  </a:schemeClr>
                </a:solidFill>
              </a:rPr>
              <a:t>ПРОФИЦИТ</a:t>
            </a:r>
          </a:p>
        </p:txBody>
      </p:sp>
      <p:sp>
        <p:nvSpPr>
          <p:cNvPr id="9" name="Скругленный прямоугольник 8"/>
          <p:cNvSpPr/>
          <p:nvPr/>
        </p:nvSpPr>
        <p:spPr>
          <a:xfrm>
            <a:off x="395536" y="4509120"/>
            <a:ext cx="1656184" cy="1656184"/>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accent4">
                    <a:lumMod val="75000"/>
                  </a:schemeClr>
                </a:solidFill>
              </a:rPr>
              <a:t> </a:t>
            </a:r>
            <a:r>
              <a:rPr lang="ru-RU" b="1" dirty="0">
                <a:solidFill>
                  <a:schemeClr val="accent4">
                    <a:lumMod val="75000"/>
                  </a:schemeClr>
                </a:solidFill>
                <a:effectLst>
                  <a:outerShdw blurRad="38100" dist="38100" dir="2700000" algn="tl">
                    <a:srgbClr val="000000">
                      <a:alpha val="43137"/>
                    </a:srgbClr>
                  </a:outerShdw>
                </a:effectLst>
              </a:rPr>
              <a:t>Расходы бюджета</a:t>
            </a:r>
          </a:p>
        </p:txBody>
      </p:sp>
      <p:sp>
        <p:nvSpPr>
          <p:cNvPr id="10" name="Скругленный прямоугольник 9"/>
          <p:cNvSpPr/>
          <p:nvPr/>
        </p:nvSpPr>
        <p:spPr>
          <a:xfrm>
            <a:off x="2940015" y="4833545"/>
            <a:ext cx="1368152" cy="1143591"/>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accent4">
                    <a:lumMod val="75000"/>
                  </a:schemeClr>
                </a:solidFill>
              </a:rPr>
              <a:t> </a:t>
            </a:r>
            <a:r>
              <a:rPr lang="ru-RU" dirty="0">
                <a:solidFill>
                  <a:schemeClr val="accent2">
                    <a:lumMod val="75000"/>
                  </a:schemeClr>
                </a:solidFill>
              </a:rPr>
              <a:t>Доходы бюджета</a:t>
            </a:r>
          </a:p>
        </p:txBody>
      </p:sp>
      <p:sp>
        <p:nvSpPr>
          <p:cNvPr id="11" name="Скругленный прямоугольник 10"/>
          <p:cNvSpPr/>
          <p:nvPr/>
        </p:nvSpPr>
        <p:spPr>
          <a:xfrm>
            <a:off x="4859004" y="4509120"/>
            <a:ext cx="1585204" cy="1546423"/>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2">
                    <a:lumMod val="75000"/>
                  </a:schemeClr>
                </a:solidFill>
              </a:rPr>
              <a:t>Доходы бюджета</a:t>
            </a:r>
          </a:p>
        </p:txBody>
      </p:sp>
      <p:sp>
        <p:nvSpPr>
          <p:cNvPr id="12" name="Скругленный прямоугольник 11"/>
          <p:cNvSpPr/>
          <p:nvPr/>
        </p:nvSpPr>
        <p:spPr>
          <a:xfrm>
            <a:off x="7308304" y="4833544"/>
            <a:ext cx="1368152" cy="1117825"/>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accent4">
                    <a:lumMod val="75000"/>
                  </a:schemeClr>
                </a:solidFill>
              </a:rPr>
              <a:t>Расходы бюджета</a:t>
            </a:r>
            <a:endParaRPr lang="ru-RU" dirty="0">
              <a:solidFill>
                <a:schemeClr val="accent6">
                  <a:lumMod val="75000"/>
                </a:schemeClr>
              </a:solidFill>
            </a:endParaRPr>
          </a:p>
        </p:txBody>
      </p:sp>
      <p:sp>
        <p:nvSpPr>
          <p:cNvPr id="17" name="Половина рамки 16"/>
          <p:cNvSpPr/>
          <p:nvPr/>
        </p:nvSpPr>
        <p:spPr>
          <a:xfrm rot="8074705">
            <a:off x="1910360" y="5091830"/>
            <a:ext cx="714729" cy="710966"/>
          </a:xfrm>
          <a:prstGeom prst="halfFram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9" name="Половина рамки 18"/>
          <p:cNvSpPr/>
          <p:nvPr/>
        </p:nvSpPr>
        <p:spPr>
          <a:xfrm rot="8039678">
            <a:off x="6380728" y="4987955"/>
            <a:ext cx="703025" cy="698515"/>
          </a:xfrm>
          <a:prstGeom prst="halfFrame">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pic>
        <p:nvPicPr>
          <p:cNvPr id="9218" name="Picture 2" descr="C:\Program Files\Microsoft Office\MEDIA\CAGCAT10\j0300840.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46897" y="0"/>
            <a:ext cx="799530" cy="6734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68311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6632"/>
            <a:ext cx="8640960" cy="648072"/>
          </a:xfrm>
          <a:solidFill>
            <a:schemeClr val="accent6">
              <a:lumMod val="20000"/>
              <a:lumOff val="80000"/>
            </a:schemeClr>
          </a:solidFill>
        </p:spPr>
        <p:txBody>
          <a:bodyPr>
            <a:noAutofit/>
          </a:bodyPr>
          <a:lstStyle/>
          <a:p>
            <a:pPr algn="ctr"/>
            <a:r>
              <a:rPr lang="ru-RU" sz="2000" dirty="0">
                <a:solidFill>
                  <a:schemeClr val="accent5">
                    <a:lumMod val="60000"/>
                    <a:lumOff val="40000"/>
                  </a:schemeClr>
                </a:solidFill>
              </a:rPr>
              <a:t> </a:t>
            </a:r>
            <a:r>
              <a:rPr lang="ru-RU" sz="2000" dirty="0">
                <a:solidFill>
                  <a:schemeClr val="accent4">
                    <a:lumMod val="75000"/>
                  </a:schemeClr>
                </a:solidFill>
              </a:rPr>
              <a:t> Источники финансирования дефицита местного бюджета                   </a:t>
            </a:r>
            <a:endParaRPr lang="ru-RU" sz="2000" b="0" dirty="0">
              <a:solidFill>
                <a:schemeClr val="accent5">
                  <a:lumMod val="60000"/>
                  <a:lumOff val="40000"/>
                </a:schemeClr>
              </a:solidFill>
              <a:effectLst/>
            </a:endParaRPr>
          </a:p>
        </p:txBody>
      </p:sp>
      <p:sp>
        <p:nvSpPr>
          <p:cNvPr id="4" name="Объект 3"/>
          <p:cNvSpPr>
            <a:spLocks noGrp="1"/>
          </p:cNvSpPr>
          <p:nvPr>
            <p:ph idx="1"/>
          </p:nvPr>
        </p:nvSpPr>
        <p:spPr>
          <a:xfrm>
            <a:off x="323528" y="764703"/>
            <a:ext cx="8424936" cy="5850639"/>
          </a:xfrm>
        </p:spPr>
        <p:txBody>
          <a:bodyPr>
            <a:normAutofit/>
          </a:bodyPr>
          <a:lstStyle/>
          <a:p>
            <a:pPr marL="0" indent="0" algn="just">
              <a:buNone/>
            </a:pPr>
            <a:r>
              <a:rPr lang="ru-RU" sz="1800" dirty="0">
                <a:solidFill>
                  <a:schemeClr val="accent4">
                    <a:lumMod val="50000"/>
                  </a:schemeClr>
                </a:solidFill>
              </a:rPr>
              <a:t>      </a:t>
            </a:r>
            <a:r>
              <a:rPr lang="ru-RU" sz="1300" dirty="0">
                <a:solidFill>
                  <a:schemeClr val="accent4">
                    <a:lumMod val="50000"/>
                  </a:schemeClr>
                </a:solidFill>
              </a:rPr>
              <a:t>В Бюджетном кодексе Российской Федерации в статье 96 перечислен состав источников внутреннего финансирования дефицита местного бюджета, которые в обязательном порядке и в полном объёме отражаются в бюджете.</a:t>
            </a:r>
          </a:p>
          <a:p>
            <a:pPr marL="0" indent="0" algn="just">
              <a:buNone/>
            </a:pPr>
            <a:r>
              <a:rPr lang="ru-RU" sz="1300" dirty="0">
                <a:solidFill>
                  <a:schemeClr val="accent4">
                    <a:lumMod val="50000"/>
                  </a:schemeClr>
                </a:solidFill>
              </a:rPr>
              <a:t>      Следует отметить, что в бюджете муниципального образования </a:t>
            </a:r>
            <a:r>
              <a:rPr lang="ru-RU" sz="1300" dirty="0" err="1">
                <a:solidFill>
                  <a:schemeClr val="accent4">
                    <a:lumMod val="50000"/>
                  </a:schemeClr>
                </a:solidFill>
              </a:rPr>
              <a:t>г.Петергоф</a:t>
            </a:r>
            <a:r>
              <a:rPr lang="ru-RU" sz="1300" dirty="0">
                <a:solidFill>
                  <a:schemeClr val="accent4">
                    <a:lumMod val="50000"/>
                  </a:schemeClr>
                </a:solidFill>
              </a:rPr>
              <a:t> на 2017 год финансирование дефицита местного бюджета будет предусматриваться только за счёт внутренних источников – остатка средств на счёте бюджета.</a:t>
            </a:r>
          </a:p>
          <a:p>
            <a:pPr marL="0" indent="0" algn="just">
              <a:buNone/>
            </a:pPr>
            <a:r>
              <a:rPr lang="ru-RU" sz="1300" dirty="0">
                <a:solidFill>
                  <a:schemeClr val="accent4">
                    <a:lumMod val="50000"/>
                  </a:schemeClr>
                </a:solidFill>
              </a:rPr>
              <a:t>      Приложением 4 к проекту решению МС МО </a:t>
            </a:r>
            <a:r>
              <a:rPr lang="ru-RU" sz="1300" dirty="0" err="1">
                <a:solidFill>
                  <a:schemeClr val="accent4">
                    <a:lumMod val="50000"/>
                  </a:schemeClr>
                </a:solidFill>
              </a:rPr>
              <a:t>г.Петергоф</a:t>
            </a:r>
            <a:r>
              <a:rPr lang="ru-RU" sz="1300" dirty="0">
                <a:solidFill>
                  <a:schemeClr val="accent4">
                    <a:lumMod val="50000"/>
                  </a:schemeClr>
                </a:solidFill>
              </a:rPr>
              <a:t> «Об утверждении бюджета муниципального образования </a:t>
            </a:r>
            <a:r>
              <a:rPr lang="ru-RU" sz="1300" dirty="0" err="1">
                <a:solidFill>
                  <a:schemeClr val="accent4">
                    <a:lumMod val="50000"/>
                  </a:schemeClr>
                </a:solidFill>
              </a:rPr>
              <a:t>г.Петергоф</a:t>
            </a:r>
            <a:r>
              <a:rPr lang="ru-RU" sz="1300" dirty="0">
                <a:solidFill>
                  <a:schemeClr val="accent4">
                    <a:lumMod val="50000"/>
                  </a:schemeClr>
                </a:solidFill>
              </a:rPr>
              <a:t> на 2017 год»  отражены «Источники финансирования дефицита местного бюджета МО </a:t>
            </a:r>
            <a:r>
              <a:rPr lang="ru-RU" sz="1300" dirty="0" err="1">
                <a:solidFill>
                  <a:schemeClr val="accent4">
                    <a:lumMod val="50000"/>
                  </a:schemeClr>
                </a:solidFill>
              </a:rPr>
              <a:t>г.Петергоф</a:t>
            </a:r>
            <a:r>
              <a:rPr lang="ru-RU" sz="1300" dirty="0">
                <a:solidFill>
                  <a:schemeClr val="accent4">
                    <a:lumMod val="50000"/>
                  </a:schemeClr>
                </a:solidFill>
              </a:rPr>
              <a:t> на 2017 год» по кодам бюджетной классификации.  </a:t>
            </a:r>
          </a:p>
          <a:p>
            <a:pPr marL="0" indent="0" algn="just">
              <a:buNone/>
            </a:pPr>
            <a:r>
              <a:rPr lang="ru-RU" sz="1300" dirty="0">
                <a:solidFill>
                  <a:schemeClr val="accent4">
                    <a:lumMod val="50000"/>
                  </a:schemeClr>
                </a:solidFill>
              </a:rPr>
              <a:t>	Дефицит на 2017 год в проекте местного бюджета муниципального образования город Петергоф не планируется.</a:t>
            </a:r>
          </a:p>
          <a:p>
            <a:pPr marL="0" indent="0" algn="ctr">
              <a:buNone/>
            </a:pPr>
            <a:r>
              <a:rPr lang="ru-RU" sz="1600" b="1" dirty="0">
                <a:solidFill>
                  <a:schemeClr val="accent4">
                    <a:lumMod val="50000"/>
                  </a:schemeClr>
                </a:solidFill>
              </a:rPr>
              <a:t>Основные параметры местного бюджета МО </a:t>
            </a:r>
            <a:r>
              <a:rPr lang="ru-RU" sz="1600" b="1" dirty="0" err="1">
                <a:solidFill>
                  <a:schemeClr val="accent4">
                    <a:lumMod val="50000"/>
                  </a:schemeClr>
                </a:solidFill>
              </a:rPr>
              <a:t>г.Петергоф</a:t>
            </a:r>
            <a:r>
              <a:rPr lang="ru-RU" sz="1600" b="1" dirty="0">
                <a:solidFill>
                  <a:schemeClr val="accent4">
                    <a:lumMod val="50000"/>
                  </a:schemeClr>
                </a:solidFill>
              </a:rPr>
              <a:t> </a:t>
            </a:r>
            <a:r>
              <a:rPr lang="ru-RU" sz="1200" dirty="0">
                <a:solidFill>
                  <a:schemeClr val="accent4">
                    <a:lumMod val="50000"/>
                  </a:schemeClr>
                </a:solidFill>
              </a:rPr>
              <a:t>(</a:t>
            </a:r>
            <a:r>
              <a:rPr lang="ru-RU" sz="1200" dirty="0" err="1">
                <a:solidFill>
                  <a:schemeClr val="accent4">
                    <a:lumMod val="50000"/>
                  </a:schemeClr>
                </a:solidFill>
              </a:rPr>
              <a:t>тыс.руб</a:t>
            </a:r>
            <a:r>
              <a:rPr lang="ru-RU" sz="1200" dirty="0">
                <a:solidFill>
                  <a:schemeClr val="accent4">
                    <a:lumMod val="50000"/>
                  </a:schemeClr>
                </a:solidFill>
              </a:rPr>
              <a:t>.)</a:t>
            </a:r>
            <a:endParaRPr lang="ru-RU" sz="1600" b="1" dirty="0">
              <a:solidFill>
                <a:schemeClr val="accent4">
                  <a:lumMod val="50000"/>
                </a:schemeClr>
              </a:solidFill>
            </a:endParaRPr>
          </a:p>
          <a:p>
            <a:pPr marL="0" indent="0" algn="just">
              <a:buNone/>
            </a:pPr>
            <a:endParaRPr lang="ru-RU" sz="1400" dirty="0">
              <a:solidFill>
                <a:schemeClr val="accent4">
                  <a:lumMod val="50000"/>
                </a:schemeClr>
              </a:solidFill>
            </a:endParaRPr>
          </a:p>
        </p:txBody>
      </p:sp>
      <p:graphicFrame>
        <p:nvGraphicFramePr>
          <p:cNvPr id="13" name="Таблица 12"/>
          <p:cNvGraphicFramePr>
            <a:graphicFrameLocks noGrp="1"/>
          </p:cNvGraphicFramePr>
          <p:nvPr>
            <p:extLst>
              <p:ext uri="{D42A27DB-BD31-4B8C-83A1-F6EECF244321}">
                <p14:modId xmlns:p14="http://schemas.microsoft.com/office/powerpoint/2010/main" val="798282201"/>
              </p:ext>
            </p:extLst>
          </p:nvPr>
        </p:nvGraphicFramePr>
        <p:xfrm>
          <a:off x="467543" y="3789039"/>
          <a:ext cx="8208913" cy="2749273"/>
        </p:xfrm>
        <a:graphic>
          <a:graphicData uri="http://schemas.openxmlformats.org/drawingml/2006/table">
            <a:tbl>
              <a:tblPr firstRow="1" bandRow="1">
                <a:tableStyleId>{ED083AE6-46FA-4A59-8FB0-9F97EB10719F}</a:tableStyleId>
              </a:tblPr>
              <a:tblGrid>
                <a:gridCol w="2736305">
                  <a:extLst>
                    <a:ext uri="{9D8B030D-6E8A-4147-A177-3AD203B41FA5}">
                      <a16:colId xmlns:a16="http://schemas.microsoft.com/office/drawing/2014/main" val="20000"/>
                    </a:ext>
                  </a:extLst>
                </a:gridCol>
                <a:gridCol w="1728192">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2088232">
                  <a:extLst>
                    <a:ext uri="{9D8B030D-6E8A-4147-A177-3AD203B41FA5}">
                      <a16:colId xmlns:a16="http://schemas.microsoft.com/office/drawing/2014/main" val="20003"/>
                    </a:ext>
                  </a:extLst>
                </a:gridCol>
              </a:tblGrid>
              <a:tr h="289371">
                <a:tc rowSpan="2">
                  <a:txBody>
                    <a:bodyPr/>
                    <a:lstStyle/>
                    <a:p>
                      <a:pPr algn="ctr"/>
                      <a:r>
                        <a:rPr lang="ru-RU" sz="1200" b="0" dirty="0"/>
                        <a:t>Наименование показателей</a:t>
                      </a:r>
                    </a:p>
                  </a:txBody>
                  <a:tcPr/>
                </a:tc>
                <a:tc gridSpan="2">
                  <a:txBody>
                    <a:bodyPr/>
                    <a:lstStyle/>
                    <a:p>
                      <a:pPr algn="ctr"/>
                      <a:r>
                        <a:rPr lang="ru-RU" sz="1200" b="1" dirty="0"/>
                        <a:t>2016 год </a:t>
                      </a:r>
                    </a:p>
                  </a:txBody>
                  <a:tcPr>
                    <a:lnB w="12700" cap="flat" cmpd="sng" algn="ctr">
                      <a:solidFill>
                        <a:schemeClr val="tx1"/>
                      </a:solidFill>
                      <a:prstDash val="solid"/>
                      <a:round/>
                      <a:headEnd type="none" w="med" len="med"/>
                      <a:tailEnd type="none" w="med" len="med"/>
                    </a:lnB>
                  </a:tcPr>
                </a:tc>
                <a:tc hMerge="1">
                  <a:txBody>
                    <a:bodyPr/>
                    <a:lstStyle/>
                    <a:p>
                      <a:pPr algn="ctr"/>
                      <a:endParaRPr lang="ru-RU" sz="1200" b="0" dirty="0"/>
                    </a:p>
                  </a:txBody>
                  <a:tcPr>
                    <a:lnB w="12700" cap="flat" cmpd="sng" algn="ctr">
                      <a:solidFill>
                        <a:schemeClr val="tx1"/>
                      </a:solidFill>
                      <a:prstDash val="solid"/>
                      <a:round/>
                      <a:headEnd type="none" w="med" len="med"/>
                      <a:tailEnd type="none" w="med" len="med"/>
                    </a:lnB>
                  </a:tcPr>
                </a:tc>
                <a:tc rowSpan="2">
                  <a:txBody>
                    <a:bodyPr/>
                    <a:lstStyle/>
                    <a:p>
                      <a:pPr algn="ctr"/>
                      <a:r>
                        <a:rPr lang="ru-RU" sz="1200" b="1" dirty="0"/>
                        <a:t>2017 год </a:t>
                      </a:r>
                    </a:p>
                    <a:p>
                      <a:pPr algn="ctr"/>
                      <a:r>
                        <a:rPr lang="ru-RU" sz="1200" b="0" dirty="0"/>
                        <a:t>проект</a:t>
                      </a:r>
                    </a:p>
                  </a:txBody>
                  <a:tcPr/>
                </a:tc>
                <a:extLst>
                  <a:ext uri="{0D108BD9-81ED-4DB2-BD59-A6C34878D82A}">
                    <a16:rowId xmlns:a16="http://schemas.microsoft.com/office/drawing/2014/main" val="10000"/>
                  </a:ext>
                </a:extLst>
              </a:tr>
              <a:tr h="502718">
                <a:tc vMerge="1">
                  <a:txBody>
                    <a:bodyPr/>
                    <a:lstStyle/>
                    <a:p>
                      <a:endParaRPr lang="ru-RU"/>
                    </a:p>
                  </a:txBody>
                  <a:tcPr/>
                </a:tc>
                <a:tc>
                  <a:txBody>
                    <a:bodyPr/>
                    <a:lstStyle/>
                    <a:p>
                      <a:pPr algn="ctr"/>
                      <a:r>
                        <a:rPr lang="ru-RU" sz="1200" b="0" dirty="0"/>
                        <a:t>План</a:t>
                      </a:r>
                    </a:p>
                    <a:p>
                      <a:pPr algn="just"/>
                      <a:r>
                        <a:rPr lang="ru-RU" sz="1200" b="0" dirty="0"/>
                        <a:t> </a:t>
                      </a:r>
                    </a:p>
                  </a:txBody>
                  <a:tcPr>
                    <a:lnT w="12700" cap="flat" cmpd="sng" algn="ctr">
                      <a:solidFill>
                        <a:schemeClr val="tx1"/>
                      </a:solidFill>
                      <a:prstDash val="solid"/>
                      <a:round/>
                      <a:headEnd type="none" w="med" len="med"/>
                      <a:tailEnd type="none" w="med" len="med"/>
                    </a:lnT>
                  </a:tcPr>
                </a:tc>
                <a:tc>
                  <a:txBody>
                    <a:bodyPr/>
                    <a:lstStyle/>
                    <a:p>
                      <a:pPr algn="ctr"/>
                      <a:r>
                        <a:rPr lang="ru-RU" sz="1200" b="0" dirty="0"/>
                        <a:t>Ожидаемое исполнение</a:t>
                      </a:r>
                    </a:p>
                  </a:txBody>
                  <a:tcPr>
                    <a:lnT w="12700" cap="flat" cmpd="sng" algn="ctr">
                      <a:solidFill>
                        <a:schemeClr val="tx1"/>
                      </a:solidFill>
                      <a:prstDash val="solid"/>
                      <a:round/>
                      <a:headEnd type="none" w="med" len="med"/>
                      <a:tailEnd type="none" w="med" len="med"/>
                    </a:lnT>
                  </a:tcPr>
                </a:tc>
                <a:tc vMerge="1">
                  <a:txBody>
                    <a:bodyPr/>
                    <a:lstStyle/>
                    <a:p>
                      <a:endParaRPr lang="ru-RU"/>
                    </a:p>
                  </a:txBody>
                  <a:tcPr/>
                </a:tc>
                <a:extLst>
                  <a:ext uri="{0D108BD9-81ED-4DB2-BD59-A6C34878D82A}">
                    <a16:rowId xmlns:a16="http://schemas.microsoft.com/office/drawing/2014/main" val="10001"/>
                  </a:ext>
                </a:extLst>
              </a:tr>
              <a:tr h="321525">
                <a:tc>
                  <a:txBody>
                    <a:bodyPr/>
                    <a:lstStyle/>
                    <a:p>
                      <a:r>
                        <a:rPr lang="ru-RU" sz="1200" dirty="0"/>
                        <a:t>Доходы, всего</a:t>
                      </a:r>
                    </a:p>
                  </a:txBody>
                  <a:tcPr/>
                </a:tc>
                <a:tc>
                  <a:txBody>
                    <a:bodyPr/>
                    <a:lstStyle/>
                    <a:p>
                      <a:pPr algn="ctr"/>
                      <a:r>
                        <a:rPr lang="ru-RU" sz="1400" dirty="0"/>
                        <a:t>361717,5</a:t>
                      </a:r>
                    </a:p>
                  </a:txBody>
                  <a:tcPr/>
                </a:tc>
                <a:tc>
                  <a:txBody>
                    <a:bodyPr/>
                    <a:lstStyle/>
                    <a:p>
                      <a:pPr algn="ctr"/>
                      <a:r>
                        <a:rPr lang="ru-RU" sz="1400" dirty="0"/>
                        <a:t>307166,7</a:t>
                      </a:r>
                    </a:p>
                  </a:txBody>
                  <a:tcPr/>
                </a:tc>
                <a:tc>
                  <a:txBody>
                    <a:bodyPr/>
                    <a:lstStyle/>
                    <a:p>
                      <a:pPr algn="ctr"/>
                      <a:r>
                        <a:rPr lang="ru-RU" sz="1400" dirty="0"/>
                        <a:t>320582,2</a:t>
                      </a:r>
                    </a:p>
                  </a:txBody>
                  <a:tcPr/>
                </a:tc>
                <a:extLst>
                  <a:ext uri="{0D108BD9-81ED-4DB2-BD59-A6C34878D82A}">
                    <a16:rowId xmlns:a16="http://schemas.microsoft.com/office/drawing/2014/main" val="10002"/>
                  </a:ext>
                </a:extLst>
              </a:tr>
              <a:tr h="303416">
                <a:tc>
                  <a:txBody>
                    <a:bodyPr/>
                    <a:lstStyle/>
                    <a:p>
                      <a:r>
                        <a:rPr lang="ru-RU" sz="1200" dirty="0"/>
                        <a:t>Расходы, всего</a:t>
                      </a:r>
                    </a:p>
                  </a:txBody>
                  <a:tcPr/>
                </a:tc>
                <a:tc>
                  <a:txBody>
                    <a:bodyPr/>
                    <a:lstStyle/>
                    <a:p>
                      <a:pPr algn="ctr"/>
                      <a:r>
                        <a:rPr lang="ru-RU" sz="1400" dirty="0"/>
                        <a:t>367061,4</a:t>
                      </a:r>
                    </a:p>
                  </a:txBody>
                  <a:tcPr/>
                </a:tc>
                <a:tc>
                  <a:txBody>
                    <a:bodyPr/>
                    <a:lstStyle/>
                    <a:p>
                      <a:pPr algn="ctr"/>
                      <a:r>
                        <a:rPr lang="ru-RU" sz="1400" dirty="0"/>
                        <a:t>318488,4</a:t>
                      </a:r>
                    </a:p>
                  </a:txBody>
                  <a:tcPr/>
                </a:tc>
                <a:tc>
                  <a:txBody>
                    <a:bodyPr/>
                    <a:lstStyle/>
                    <a:p>
                      <a:pPr algn="ctr"/>
                      <a:r>
                        <a:rPr lang="ru-RU" sz="1400" dirty="0"/>
                        <a:t>320582,2</a:t>
                      </a:r>
                    </a:p>
                  </a:txBody>
                  <a:tcPr/>
                </a:tc>
                <a:extLst>
                  <a:ext uri="{0D108BD9-81ED-4DB2-BD59-A6C34878D82A}">
                    <a16:rowId xmlns:a16="http://schemas.microsoft.com/office/drawing/2014/main" val="10003"/>
                  </a:ext>
                </a:extLst>
              </a:tr>
              <a:tr h="309779">
                <a:tc>
                  <a:txBody>
                    <a:bodyPr/>
                    <a:lstStyle/>
                    <a:p>
                      <a:r>
                        <a:rPr lang="ru-RU" sz="1200" dirty="0"/>
                        <a:t>Дефицит (-), Профицит (+)</a:t>
                      </a:r>
                    </a:p>
                  </a:txBody>
                  <a:tcPr/>
                </a:tc>
                <a:tc>
                  <a:txBody>
                    <a:bodyPr/>
                    <a:lstStyle/>
                    <a:p>
                      <a:pPr algn="ctr"/>
                      <a:r>
                        <a:rPr lang="ru-RU" sz="1400" dirty="0"/>
                        <a:t>5343,9</a:t>
                      </a:r>
                    </a:p>
                  </a:txBody>
                  <a:tcPr/>
                </a:tc>
                <a:tc>
                  <a:txBody>
                    <a:bodyPr/>
                    <a:lstStyle/>
                    <a:p>
                      <a:pPr algn="ctr"/>
                      <a:r>
                        <a:rPr lang="ru-RU" sz="1400" dirty="0"/>
                        <a:t>11321,7</a:t>
                      </a:r>
                    </a:p>
                  </a:txBody>
                  <a:tcPr/>
                </a:tc>
                <a:tc>
                  <a:txBody>
                    <a:bodyPr/>
                    <a:lstStyle/>
                    <a:p>
                      <a:pPr algn="ctr"/>
                      <a:r>
                        <a:rPr lang="ru-RU" sz="1400" dirty="0"/>
                        <a:t>0,0</a:t>
                      </a:r>
                    </a:p>
                  </a:txBody>
                  <a:tcPr/>
                </a:tc>
                <a:extLst>
                  <a:ext uri="{0D108BD9-81ED-4DB2-BD59-A6C34878D82A}">
                    <a16:rowId xmlns:a16="http://schemas.microsoft.com/office/drawing/2014/main" val="10004"/>
                  </a:ext>
                </a:extLst>
              </a:tr>
              <a:tr h="424783">
                <a:tc>
                  <a:txBody>
                    <a:bodyPr/>
                    <a:lstStyle/>
                    <a:p>
                      <a:r>
                        <a:rPr lang="ru-RU" sz="1100" dirty="0"/>
                        <a:t>Источники финансирования дефицита</a:t>
                      </a:r>
                    </a:p>
                  </a:txBody>
                  <a:tcPr/>
                </a:tc>
                <a:tc>
                  <a:txBody>
                    <a:bodyPr/>
                    <a:lstStyle/>
                    <a:p>
                      <a:pPr algn="ctr"/>
                      <a:r>
                        <a:rPr lang="ru-RU" sz="1400" dirty="0">
                          <a:solidFill>
                            <a:schemeClr val="tx1"/>
                          </a:solidFill>
                        </a:rPr>
                        <a:t>11893,0</a:t>
                      </a:r>
                    </a:p>
                  </a:txBody>
                  <a:tcPr/>
                </a:tc>
                <a:tc>
                  <a:txBody>
                    <a:bodyPr/>
                    <a:lstStyle/>
                    <a:p>
                      <a:pPr algn="ctr"/>
                      <a:r>
                        <a:rPr lang="ru-RU" sz="1400" dirty="0">
                          <a:solidFill>
                            <a:schemeClr val="tx1"/>
                          </a:solidFill>
                        </a:rPr>
                        <a:t>11893,0</a:t>
                      </a:r>
                    </a:p>
                  </a:txBody>
                  <a:tcPr/>
                </a:tc>
                <a:tc>
                  <a:txBody>
                    <a:bodyPr/>
                    <a:lstStyle/>
                    <a:p>
                      <a:pPr algn="ctr"/>
                      <a:r>
                        <a:rPr lang="ru-RU" sz="1400" dirty="0">
                          <a:solidFill>
                            <a:schemeClr val="tx1"/>
                          </a:solidFill>
                        </a:rPr>
                        <a:t>571,3</a:t>
                      </a:r>
                    </a:p>
                  </a:txBody>
                  <a:tcPr/>
                </a:tc>
                <a:extLst>
                  <a:ext uri="{0D108BD9-81ED-4DB2-BD59-A6C34878D82A}">
                    <a16:rowId xmlns:a16="http://schemas.microsoft.com/office/drawing/2014/main" val="10005"/>
                  </a:ext>
                </a:extLst>
              </a:tr>
              <a:tr h="591662">
                <a:tc>
                  <a:txBody>
                    <a:bodyPr/>
                    <a:lstStyle/>
                    <a:p>
                      <a:r>
                        <a:rPr lang="ru-RU" sz="1100" dirty="0"/>
                        <a:t>Прогноз остатка на счетах</a:t>
                      </a:r>
                      <a:r>
                        <a:rPr lang="ru-RU" sz="1100" baseline="0" dirty="0"/>
                        <a:t> по исполнению бюджета на конец периода</a:t>
                      </a:r>
                      <a:endParaRPr lang="ru-RU" sz="1100" dirty="0"/>
                    </a:p>
                  </a:txBody>
                  <a:tcPr>
                    <a:solidFill>
                      <a:schemeClr val="tx2">
                        <a:lumMod val="10000"/>
                        <a:lumOff val="90000"/>
                      </a:schemeClr>
                    </a:solidFill>
                  </a:tcPr>
                </a:tc>
                <a:tc>
                  <a:txBody>
                    <a:bodyPr/>
                    <a:lstStyle/>
                    <a:p>
                      <a:pPr algn="ctr"/>
                      <a:r>
                        <a:rPr lang="ru-RU" sz="1400" dirty="0">
                          <a:solidFill>
                            <a:schemeClr val="tx1"/>
                          </a:solidFill>
                        </a:rPr>
                        <a:t>6549,1</a:t>
                      </a:r>
                    </a:p>
                  </a:txBody>
                  <a:tcPr>
                    <a:solidFill>
                      <a:schemeClr val="tx2">
                        <a:lumMod val="10000"/>
                        <a:lumOff val="90000"/>
                      </a:schemeClr>
                    </a:solidFill>
                  </a:tcPr>
                </a:tc>
                <a:tc>
                  <a:txBody>
                    <a:bodyPr/>
                    <a:lstStyle/>
                    <a:p>
                      <a:pPr algn="ctr"/>
                      <a:r>
                        <a:rPr lang="ru-RU" sz="1400" dirty="0">
                          <a:solidFill>
                            <a:schemeClr val="tx1"/>
                          </a:solidFill>
                        </a:rPr>
                        <a:t>571,3</a:t>
                      </a:r>
                    </a:p>
                  </a:txBody>
                  <a:tcPr>
                    <a:solidFill>
                      <a:schemeClr val="tx2">
                        <a:lumMod val="10000"/>
                        <a:lumOff val="90000"/>
                      </a:schemeClr>
                    </a:solidFill>
                  </a:tcPr>
                </a:tc>
                <a:tc>
                  <a:txBody>
                    <a:bodyPr/>
                    <a:lstStyle/>
                    <a:p>
                      <a:pPr algn="ctr"/>
                      <a:r>
                        <a:rPr lang="ru-RU" sz="1400" dirty="0">
                          <a:solidFill>
                            <a:schemeClr val="tx1"/>
                          </a:solidFill>
                        </a:rPr>
                        <a:t>571,2</a:t>
                      </a:r>
                    </a:p>
                  </a:txBody>
                  <a:tcPr>
                    <a:solidFill>
                      <a:schemeClr val="tx2">
                        <a:lumMod val="10000"/>
                        <a:lumOff val="90000"/>
                      </a:schemeClr>
                    </a:solidFill>
                  </a:tcPr>
                </a:tc>
                <a:extLst>
                  <a:ext uri="{0D108BD9-81ED-4DB2-BD59-A6C34878D82A}">
                    <a16:rowId xmlns:a16="http://schemas.microsoft.com/office/drawing/2014/main" val="10006"/>
                  </a:ext>
                </a:extLst>
              </a:tr>
            </a:tbl>
          </a:graphicData>
        </a:graphic>
      </p:graphicFrame>
      <p:pic>
        <p:nvPicPr>
          <p:cNvPr id="5" name="Picture 2" descr="C:\Program Files\Microsoft Office\MEDIA\CAGCAT10\j0300840.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21949" y="188640"/>
            <a:ext cx="908334" cy="624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68573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6632"/>
            <a:ext cx="8712968" cy="648072"/>
          </a:xfrm>
          <a:solidFill>
            <a:schemeClr val="accent6">
              <a:lumMod val="20000"/>
              <a:lumOff val="80000"/>
            </a:schemeClr>
          </a:solidFill>
        </p:spPr>
        <p:txBody>
          <a:bodyPr>
            <a:noAutofit/>
          </a:bodyPr>
          <a:lstStyle/>
          <a:p>
            <a:pPr algn="ctr"/>
            <a:r>
              <a:rPr lang="ru-RU" sz="1600" dirty="0">
                <a:solidFill>
                  <a:schemeClr val="accent2">
                    <a:lumMod val="75000"/>
                  </a:schemeClr>
                </a:solidFill>
              </a:rPr>
              <a:t>Справочные показатели по формированию бюджета в целях дополнительной информации для граждан           </a:t>
            </a:r>
            <a:endParaRPr lang="ru-RU" sz="1600" b="0" dirty="0">
              <a:solidFill>
                <a:schemeClr val="accent2">
                  <a:lumMod val="75000"/>
                </a:schemeClr>
              </a:solidFill>
              <a:effectLst/>
            </a:endParaRPr>
          </a:p>
        </p:txBody>
      </p:sp>
      <p:sp>
        <p:nvSpPr>
          <p:cNvPr id="4" name="Объект 3"/>
          <p:cNvSpPr>
            <a:spLocks noGrp="1"/>
          </p:cNvSpPr>
          <p:nvPr>
            <p:ph idx="1"/>
          </p:nvPr>
        </p:nvSpPr>
        <p:spPr>
          <a:xfrm>
            <a:off x="251520" y="764704"/>
            <a:ext cx="8640960" cy="5760640"/>
          </a:xfrm>
          <a:solidFill>
            <a:schemeClr val="tx2">
              <a:lumMod val="10000"/>
              <a:lumOff val="90000"/>
            </a:schemeClr>
          </a:solidFill>
        </p:spPr>
        <p:txBody>
          <a:bodyPr>
            <a:noAutofit/>
          </a:bodyPr>
          <a:lstStyle/>
          <a:p>
            <a:pPr marL="0" indent="0" algn="just">
              <a:buNone/>
            </a:pPr>
            <a:r>
              <a:rPr lang="ru-RU" sz="1400" dirty="0"/>
              <a:t>        Планирование расходов произведено в соответствии с Порядком планирования и методики расчёта бюджетных ассигнований  МО </a:t>
            </a:r>
            <a:r>
              <a:rPr lang="ru-RU" sz="1400" dirty="0" err="1"/>
              <a:t>г.Петергоф</a:t>
            </a:r>
            <a:r>
              <a:rPr lang="ru-RU" sz="1400" dirty="0"/>
              <a:t>, утверждённого постановление местной администрации от 16.07.2010 № 73, при этом учтено следующее:</a:t>
            </a:r>
          </a:p>
          <a:p>
            <a:pPr marL="0" lvl="0" indent="0" algn="just">
              <a:buNone/>
            </a:pPr>
            <a:r>
              <a:rPr lang="ru-RU" sz="1400" dirty="0"/>
              <a:t>      Фонд оплаты труда казённых учреждений  сформирован с учетом роста базовой единицы для расчёта должностных окладов работников в 2017 году в сумме 9880 руб.  </a:t>
            </a:r>
          </a:p>
          <a:p>
            <a:pPr marL="0" lvl="0" indent="0" algn="just">
              <a:buNone/>
            </a:pPr>
            <a:r>
              <a:rPr lang="ru-RU" sz="1400" dirty="0"/>
              <a:t>      Фонд оплаты труда органов местного самоуправления сформирован с учётом роста расчётной единицы для расчёта денежного содержания работников в соответствии с методическими рекомендациями Комитета Финансов Санкт-Петербурга: в 2017 году – 1400 руб. </a:t>
            </a:r>
          </a:p>
          <a:p>
            <a:pPr marL="0" lvl="0" indent="0" algn="just">
              <a:buNone/>
            </a:pPr>
            <a:r>
              <a:rPr lang="ru-RU" sz="1400" dirty="0"/>
              <a:t>      Показатели взносов по обязательному социальному страхованию и предельному размеру базы для начисления страховых взносов  рассчитаны исходя из следующих величин в 2017 году – 30,2%  и  767,0 </a:t>
            </a:r>
            <a:r>
              <a:rPr lang="ru-RU" sz="1400" dirty="0" err="1"/>
              <a:t>тыс.руб</a:t>
            </a:r>
            <a:r>
              <a:rPr lang="ru-RU" sz="1400" dirty="0"/>
              <a:t>. для начисления взносов в фонды социального страхования и медицинского страхования, 876,0 </a:t>
            </a:r>
            <a:r>
              <a:rPr lang="ru-RU" sz="1400" dirty="0" err="1"/>
              <a:t>тыс.руб</a:t>
            </a:r>
            <a:r>
              <a:rPr lang="ru-RU" sz="1400" dirty="0"/>
              <a:t>. для начисления взносов в пенсионный фонд РФ соответственно.</a:t>
            </a:r>
          </a:p>
          <a:p>
            <a:pPr marL="0" lvl="0" indent="0" algn="just">
              <a:buNone/>
            </a:pPr>
            <a:r>
              <a:rPr lang="ru-RU" sz="1400" dirty="0"/>
              <a:t>     Численность населения муниципального образования город Петергоф, согласно статистических сведений на момент составления местного бюджета МО </a:t>
            </a:r>
            <a:r>
              <a:rPr lang="ru-RU" sz="1400" dirty="0" err="1"/>
              <a:t>г.Петергоф</a:t>
            </a:r>
            <a:r>
              <a:rPr lang="ru-RU" sz="1400" dirty="0"/>
              <a:t> на 2017 год (январь 2016г.)   составляет 78457 человек.    </a:t>
            </a:r>
          </a:p>
          <a:p>
            <a:pPr marL="0" lvl="0" indent="0" algn="just">
              <a:buNone/>
            </a:pPr>
            <a:r>
              <a:rPr lang="ru-RU" sz="1400" dirty="0"/>
              <a:t>Расходы на исполнение планов по непрограммным направлениям деятельности,  ведомственным целевым программам  рассчитаны плановым методом, учетным методом, методом индексации, ориентируясь на плановые расходы по состоянию на 01 октября 2016 года и с учётом прогнозного поступления доходных источников в бюджет муниципального образования город Петергоф в 2017 году.</a:t>
            </a:r>
          </a:p>
        </p:txBody>
      </p:sp>
    </p:spTree>
    <p:extLst>
      <p:ext uri="{BB962C8B-B14F-4D97-AF65-F5344CB8AC3E}">
        <p14:creationId xmlns:p14="http://schemas.microsoft.com/office/powerpoint/2010/main" val="12133718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6057</TotalTime>
  <Words>5334</Words>
  <Application>Microsoft Office PowerPoint</Application>
  <PresentationFormat>Экран (4:3)</PresentationFormat>
  <Paragraphs>875</Paragraphs>
  <Slides>39</Slides>
  <Notes>14</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39</vt:i4>
      </vt:variant>
    </vt:vector>
  </HeadingPairs>
  <TitlesOfParts>
    <vt:vector size="44" baseType="lpstr">
      <vt:lpstr>Arial</vt:lpstr>
      <vt:lpstr>Calibri</vt:lpstr>
      <vt:lpstr>Verdana</vt:lpstr>
      <vt:lpstr>Wingdings 2</vt:lpstr>
      <vt:lpstr>Аспект</vt:lpstr>
      <vt:lpstr>Бюджет для граждан  (проект на 2017 год) </vt:lpstr>
      <vt:lpstr>Что такое «Бюджет для граждан» </vt:lpstr>
      <vt:lpstr>      Контактная информация  муниципального образования город Петергоф </vt:lpstr>
      <vt:lpstr>       Обеспечение открытости и прозрачности  </vt:lpstr>
      <vt:lpstr>        Бюджетная система Российской Федерации</vt:lpstr>
      <vt:lpstr>          Нормативная база формирования проекта бюджета муниципального образования города Петергофа</vt:lpstr>
      <vt:lpstr>          Нормативная база формирования проекта бюджета муниципального образования города Петергофа</vt:lpstr>
      <vt:lpstr>     На чём основано составление проекта местного бюджета     </vt:lpstr>
      <vt:lpstr>      Схема формирования бюджета муниципального образования г.Петергоф</vt:lpstr>
      <vt:lpstr>       Доходы бюджета – это безвозмездные и безвозвратные поступления денежных средств в бюджет</vt:lpstr>
      <vt:lpstr>    Межбюджетные трансферты  – это денежные средства, перечисляемые из одного бюджета бюджетной системы Российской Федерации другому.</vt:lpstr>
      <vt:lpstr>      Перечень основных налоговых доходных источников местного бюджета муниципального образования г.Петергоф</vt:lpstr>
      <vt:lpstr>      Перечень основных неналоговых доходных источников местного бюджета муниципального образования г.Петергоф</vt:lpstr>
      <vt:lpstr>      Перечень безвозмездных поступлений в местный бюджет муниципального образования г.Петергоф</vt:lpstr>
      <vt:lpstr>       Основные доходные источники бюджета муниципального образования г.Петергоф         (тыс.руб.)</vt:lpstr>
      <vt:lpstr> Доходы бюджета муниципального образования г.Петергоф на 2017 год  </vt:lpstr>
      <vt:lpstr>Доходы бюджета  </vt:lpstr>
      <vt:lpstr>Доходы бюджета  </vt:lpstr>
      <vt:lpstr>Расходы бюджета         </vt:lpstr>
      <vt:lpstr>Формирование расходов бюджета     </vt:lpstr>
      <vt:lpstr>   Расходы бюджета муниципального образования г.Петергоф на 2017 год  </vt:lpstr>
      <vt:lpstr> Расходы бюджета   </vt:lpstr>
      <vt:lpstr> Показатели расходов бюджета муниципального образования г.Петергоф     </vt:lpstr>
      <vt:lpstr>  Ассигнования, направляемые из  бюджета муниципального образования г. Петергоф  на исполнение обязательств в области  социальной политики  </vt:lpstr>
      <vt:lpstr>      Размер выплат  по  публичным-нормативным обязательствам  </vt:lpstr>
      <vt:lpstr>        Расходы бюджета МО г.Петергоф по разделу             «Общегосударственные расходы»   (тыс.руб.)</vt:lpstr>
      <vt:lpstr>Расходы бюджета МО г.Петергоф по разделу      «Общегосударственные расходы»   (тыс.руб.)</vt:lpstr>
      <vt:lpstr>Расходы бюджета МО г.Петергоф по разделу  «Национальная безопасность и правоохранительная деятельность »   (тыс.руб.)</vt:lpstr>
      <vt:lpstr>Расходы бюджета МО г.Петергоф по разделу  «Национальная экономика»   (тыс.руб.)</vt:lpstr>
      <vt:lpstr>Расходы бюджета МО г.Петергоф по разделу        «Жилищно-коммунальное хозяйство»   (тыс.руб.)</vt:lpstr>
      <vt:lpstr>Расходы бюджета МО г.Петергоф по разделу      «Жилищно-коммунальное хозяйство»   (тыс.руб.)</vt:lpstr>
      <vt:lpstr>Расходы бюджета МО г.Петергоф по разделу  «Охрана окружающей среды»                                                                                               (тыс.руб.)  </vt:lpstr>
      <vt:lpstr>Расходы бюджета МО г.Петергоф по разделу  «Образование»   (тыс.руб.)</vt:lpstr>
      <vt:lpstr>Расходы бюджета МО г.Петергоф по разделу  «Культура, кинематография»   (тыс.руб.)</vt:lpstr>
      <vt:lpstr>Расходы бюджета МО г.Петергоф по разделу  «Физическая культура и спорт»      (тыс.руб.)</vt:lpstr>
      <vt:lpstr>Расходы бюджета МО г.Петергоф по разделу  «Средства массовой информации»   (тыс.руб.)</vt:lpstr>
      <vt:lpstr> Дефицит и профицит     </vt:lpstr>
      <vt:lpstr>  Источники финансирования дефицита местного бюджета                   </vt:lpstr>
      <vt:lpstr>Справочные показатели по формированию бюджета в целях дополнительной информации для граждан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Бюджет для граждан</dc:title>
  <dc:creator>User</dc:creator>
  <cp:lastModifiedBy>1</cp:lastModifiedBy>
  <cp:revision>439</cp:revision>
  <cp:lastPrinted>2016-10-04T09:31:16Z</cp:lastPrinted>
  <dcterms:created xsi:type="dcterms:W3CDTF">2014-02-19T08:55:38Z</dcterms:created>
  <dcterms:modified xsi:type="dcterms:W3CDTF">2016-10-04T09:38:02Z</dcterms:modified>
</cp:coreProperties>
</file>